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8" r:id="rId3"/>
    <p:sldId id="261" r:id="rId4"/>
    <p:sldId id="263" r:id="rId5"/>
    <p:sldId id="262" r:id="rId6"/>
    <p:sldId id="266" r:id="rId7"/>
    <p:sldId id="265" r:id="rId8"/>
    <p:sldId id="267" r:id="rId9"/>
    <p:sldId id="268" r:id="rId10"/>
    <p:sldId id="269" r:id="rId1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007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8A107856-5554-42FB-B03E-39F5DBC370BA}" styleName="中等深淺樣式 4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5" autoAdjust="0"/>
    <p:restoredTop sz="86010" autoAdjust="0"/>
  </p:normalViewPr>
  <p:slideViewPr>
    <p:cSldViewPr snapToGrid="0">
      <p:cViewPr varScale="1">
        <p:scale>
          <a:sx n="64" d="100"/>
          <a:sy n="64" d="100"/>
        </p:scale>
        <p:origin x="59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my%20Chuo\Desktop\sql\project\phase3.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my%20Chuo\Desktop\sql\phase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800" b="0" i="0" baseline="0">
                <a:effectLst/>
              </a:rPr>
              <a:t>number of trips per day</a:t>
            </a:r>
            <a:endParaRPr lang="zh-TW" altLang="zh-TW">
              <a:effectLst/>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1"/>
          <c:order val="0"/>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bikecounts!$A$6:$A$9</c:f>
              <c:numCache>
                <c:formatCode>General</c:formatCode>
                <c:ptCount val="4"/>
                <c:pt idx="0">
                  <c:v>2013</c:v>
                </c:pt>
                <c:pt idx="1">
                  <c:v>2014</c:v>
                </c:pt>
                <c:pt idx="2">
                  <c:v>2015</c:v>
                </c:pt>
                <c:pt idx="3">
                  <c:v>2016</c:v>
                </c:pt>
              </c:numCache>
            </c:numRef>
          </c:cat>
          <c:val>
            <c:numRef>
              <c:f>bikecounts!$C$6:$C$9</c:f>
              <c:numCache>
                <c:formatCode>General</c:formatCode>
                <c:ptCount val="4"/>
                <c:pt idx="0">
                  <c:v>838.03</c:v>
                </c:pt>
                <c:pt idx="1">
                  <c:v>894.08</c:v>
                </c:pt>
                <c:pt idx="2">
                  <c:v>948.64</c:v>
                </c:pt>
                <c:pt idx="3">
                  <c:v>877.06</c:v>
                </c:pt>
              </c:numCache>
            </c:numRef>
          </c:val>
          <c:extLst>
            <c:ext xmlns:c16="http://schemas.microsoft.com/office/drawing/2014/chart" uri="{C3380CC4-5D6E-409C-BE32-E72D297353CC}">
              <c16:uniqueId val="{00000000-1F46-4137-8EE1-BBBAA3DD86F7}"/>
            </c:ext>
          </c:extLst>
        </c:ser>
        <c:dLbls>
          <c:dLblPos val="outEnd"/>
          <c:showLegendKey val="0"/>
          <c:showVal val="1"/>
          <c:showCatName val="0"/>
          <c:showSerName val="0"/>
          <c:showPercent val="0"/>
          <c:showBubbleSize val="0"/>
        </c:dLbls>
        <c:gapWidth val="219"/>
        <c:overlap val="-27"/>
        <c:axId val="473166000"/>
        <c:axId val="473166656"/>
      </c:barChart>
      <c:catAx>
        <c:axId val="47316600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year</a:t>
                </a:r>
                <a:endParaRPr lang="zh-TW" alt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473166656"/>
        <c:crosses val="autoZero"/>
        <c:auto val="1"/>
        <c:lblAlgn val="ctr"/>
        <c:lblOffset val="100"/>
        <c:noMultiLvlLbl val="0"/>
      </c:catAx>
      <c:valAx>
        <c:axId val="4731666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a:t>
                </a:r>
                <a:r>
                  <a:rPr lang="en-US" altLang="zh-TW" baseline="0"/>
                  <a:t> of trips</a:t>
                </a:r>
                <a:endParaRPr lang="zh-TW" altLang="en-US"/>
              </a:p>
            </c:rich>
          </c:tx>
          <c:layout>
            <c:manualLayout>
              <c:xMode val="edge"/>
              <c:yMode val="edge"/>
              <c:x val="3.0555555555555555E-2"/>
              <c:y val="0.3462306794983960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4731660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ltLang="zh-TW" dirty="0" smtClean="0"/>
              <a:t>Number</a:t>
            </a:r>
            <a:r>
              <a:rPr lang="en-US" altLang="zh-TW" baseline="0" dirty="0" smtClean="0"/>
              <a:t> of rides </a:t>
            </a:r>
            <a:endParaRPr lang="en-US" altLang="zh-TW" dirty="0"/>
          </a:p>
        </c:rich>
      </c:tx>
      <c:layout>
        <c:manualLayout>
          <c:xMode val="edge"/>
          <c:yMode val="edge"/>
          <c:x val="0.33291482704550213"/>
          <c:y val="0"/>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zh-TW"/>
        </a:p>
      </c:txPr>
    </c:title>
    <c:autoTitleDeleted val="0"/>
    <c:plotArea>
      <c:layout>
        <c:manualLayout>
          <c:layoutTarget val="inner"/>
          <c:xMode val="edge"/>
          <c:yMode val="edge"/>
          <c:x val="0.14404016033531611"/>
          <c:y val="4.5073239981931988E-2"/>
          <c:w val="0.83860930698966896"/>
          <c:h val="0.77298122217203324"/>
        </c:manualLayout>
      </c:layout>
      <c:barChart>
        <c:barDir val="col"/>
        <c:grouping val="clustered"/>
        <c:varyColors val="0"/>
        <c:ser>
          <c:idx val="0"/>
          <c:order val="0"/>
          <c:tx>
            <c:strRef>
              <c:f>[1]bikecounts!$A$6:$A$9</c:f>
              <c:strCache>
                <c:ptCount val="4"/>
                <c:pt idx="0">
                  <c:v>2013</c:v>
                </c:pt>
                <c:pt idx="1">
                  <c:v>2014</c:v>
                </c:pt>
                <c:pt idx="2">
                  <c:v>2015</c:v>
                </c:pt>
                <c:pt idx="3">
                  <c:v>2016</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zh-TW"/>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numRef>
              <c:f>[1]bikecounts!$A$6:$A$9</c:f>
              <c:numCache>
                <c:formatCode>General</c:formatCode>
                <c:ptCount val="4"/>
                <c:pt idx="0">
                  <c:v>2013</c:v>
                </c:pt>
                <c:pt idx="1">
                  <c:v>2014</c:v>
                </c:pt>
                <c:pt idx="2">
                  <c:v>2015</c:v>
                </c:pt>
                <c:pt idx="3">
                  <c:v>2016</c:v>
                </c:pt>
              </c:numCache>
            </c:numRef>
          </c:cat>
          <c:val>
            <c:numRef>
              <c:f>[1]bikecounts!$B$6:$B$9</c:f>
              <c:numCache>
                <c:formatCode>General</c:formatCode>
                <c:ptCount val="4"/>
                <c:pt idx="0">
                  <c:v>100563</c:v>
                </c:pt>
                <c:pt idx="1">
                  <c:v>326339</c:v>
                </c:pt>
                <c:pt idx="2">
                  <c:v>346252</c:v>
                </c:pt>
                <c:pt idx="3">
                  <c:v>210494</c:v>
                </c:pt>
              </c:numCache>
            </c:numRef>
          </c:val>
          <c:extLst>
            <c:ext xmlns:c16="http://schemas.microsoft.com/office/drawing/2014/chart" uri="{C3380CC4-5D6E-409C-BE32-E72D297353CC}">
              <c16:uniqueId val="{00000000-58A6-411A-9120-41C23CD89C67}"/>
            </c:ext>
          </c:extLst>
        </c:ser>
        <c:dLbls>
          <c:dLblPos val="inEnd"/>
          <c:showLegendKey val="0"/>
          <c:showVal val="1"/>
          <c:showCatName val="0"/>
          <c:showSerName val="0"/>
          <c:showPercent val="0"/>
          <c:showBubbleSize val="0"/>
        </c:dLbls>
        <c:gapWidth val="100"/>
        <c:overlap val="-24"/>
        <c:axId val="330459976"/>
        <c:axId val="330458008"/>
      </c:barChart>
      <c:catAx>
        <c:axId val="330459976"/>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a:t>year</a:t>
                </a:r>
                <a:endParaRPr lang="zh-TW"/>
              </a:p>
            </c:rich>
          </c:tx>
          <c:layout/>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TW"/>
          </a:p>
        </c:txPr>
        <c:crossAx val="330458008"/>
        <c:crosses val="autoZero"/>
        <c:auto val="1"/>
        <c:lblAlgn val="ctr"/>
        <c:lblOffset val="100"/>
        <c:noMultiLvlLbl val="0"/>
      </c:catAx>
      <c:valAx>
        <c:axId val="330458008"/>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a:t>number of rides</a:t>
                </a:r>
                <a:endParaRPr lang="zh-TW"/>
              </a:p>
            </c:rich>
          </c:tx>
          <c:layout/>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TW"/>
          </a:p>
        </c:txPr>
        <c:crossAx val="330459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B55462-BECF-4AFA-82AC-A7DFD91A8F57}" type="doc">
      <dgm:prSet loTypeId="urn:microsoft.com/office/officeart/2005/8/layout/hProcess9" loCatId="process" qsTypeId="urn:microsoft.com/office/officeart/2005/8/quickstyle/simple1" qsCatId="simple" csTypeId="urn:microsoft.com/office/officeart/2005/8/colors/accent1_2" csCatId="accent1" phldr="1"/>
      <dgm:spPr/>
    </dgm:pt>
    <dgm:pt modelId="{2AF5CF23-FFEE-4A87-A7DE-E50765AF5612}">
      <dgm:prSet phldrT="[文字]"/>
      <dgm:spPr/>
      <dgm:t>
        <a:bodyPr/>
        <a:lstStyle/>
        <a:p>
          <a:r>
            <a:rPr lang="en-US" altLang="zh-TW" dirty="0" smtClean="0"/>
            <a:t>Time series analysis</a:t>
          </a:r>
          <a:endParaRPr lang="zh-TW" altLang="en-US" dirty="0"/>
        </a:p>
      </dgm:t>
    </dgm:pt>
    <dgm:pt modelId="{CF82FE8F-4451-4EA1-BF83-DEA3BE840273}" type="parTrans" cxnId="{53EAE35A-F180-4E23-B176-5875A48FF706}">
      <dgm:prSet/>
      <dgm:spPr/>
      <dgm:t>
        <a:bodyPr/>
        <a:lstStyle/>
        <a:p>
          <a:endParaRPr lang="zh-TW" altLang="en-US"/>
        </a:p>
      </dgm:t>
    </dgm:pt>
    <dgm:pt modelId="{930AB43A-676B-4BD5-827B-64ED41C8AB2C}" type="sibTrans" cxnId="{53EAE35A-F180-4E23-B176-5875A48FF706}">
      <dgm:prSet/>
      <dgm:spPr/>
      <dgm:t>
        <a:bodyPr/>
        <a:lstStyle/>
        <a:p>
          <a:endParaRPr lang="zh-TW" altLang="en-US"/>
        </a:p>
      </dgm:t>
    </dgm:pt>
    <dgm:pt modelId="{1183FF7F-E867-4F6F-AB76-20D17D2D8E09}">
      <dgm:prSet phldrT="[文字]"/>
      <dgm:spPr/>
      <dgm:t>
        <a:bodyPr/>
        <a:lstStyle/>
        <a:p>
          <a:r>
            <a:rPr lang="en-US" altLang="zh-TW" dirty="0" smtClean="0"/>
            <a:t>Geographical analysis</a:t>
          </a:r>
          <a:endParaRPr lang="zh-TW" altLang="en-US" dirty="0"/>
        </a:p>
      </dgm:t>
    </dgm:pt>
    <dgm:pt modelId="{EE2BE08F-2AAE-401B-9068-0872DF4B28D4}" type="parTrans" cxnId="{943773A9-E576-4452-98BF-BFE4D9F10095}">
      <dgm:prSet/>
      <dgm:spPr/>
      <dgm:t>
        <a:bodyPr/>
        <a:lstStyle/>
        <a:p>
          <a:endParaRPr lang="zh-TW" altLang="en-US"/>
        </a:p>
      </dgm:t>
    </dgm:pt>
    <dgm:pt modelId="{0CB2C05E-F8E0-4FAA-BA48-57EBBA4B60C7}" type="sibTrans" cxnId="{943773A9-E576-4452-98BF-BFE4D9F10095}">
      <dgm:prSet/>
      <dgm:spPr/>
      <dgm:t>
        <a:bodyPr/>
        <a:lstStyle/>
        <a:p>
          <a:endParaRPr lang="zh-TW" altLang="en-US"/>
        </a:p>
      </dgm:t>
    </dgm:pt>
    <dgm:pt modelId="{782F673B-9C2C-4DBE-B81B-6EFA423750E2}">
      <dgm:prSet phldrT="[文字]"/>
      <dgm:spPr/>
      <dgm:t>
        <a:bodyPr/>
        <a:lstStyle/>
        <a:p>
          <a:r>
            <a:rPr lang="en-US" altLang="zh-TW" dirty="0" smtClean="0"/>
            <a:t>Need customer’s  data </a:t>
          </a:r>
          <a:endParaRPr lang="zh-TW" altLang="en-US" dirty="0"/>
        </a:p>
      </dgm:t>
    </dgm:pt>
    <dgm:pt modelId="{95563669-FBFC-4E56-91E8-0AEF19684428}" type="parTrans" cxnId="{717F2135-3D89-4A75-BA46-050DADE2CEC1}">
      <dgm:prSet/>
      <dgm:spPr/>
      <dgm:t>
        <a:bodyPr/>
        <a:lstStyle/>
        <a:p>
          <a:endParaRPr lang="zh-TW" altLang="en-US"/>
        </a:p>
      </dgm:t>
    </dgm:pt>
    <dgm:pt modelId="{B6544568-042C-49E0-819A-98BB25748876}" type="sibTrans" cxnId="{717F2135-3D89-4A75-BA46-050DADE2CEC1}">
      <dgm:prSet/>
      <dgm:spPr/>
      <dgm:t>
        <a:bodyPr/>
        <a:lstStyle/>
        <a:p>
          <a:endParaRPr lang="zh-TW" altLang="en-US"/>
        </a:p>
      </dgm:t>
    </dgm:pt>
    <dgm:pt modelId="{FD74006E-A1FB-4FC6-9F1D-83F27FC1D98A}" type="pres">
      <dgm:prSet presAssocID="{26B55462-BECF-4AFA-82AC-A7DFD91A8F57}" presName="CompostProcess" presStyleCnt="0">
        <dgm:presLayoutVars>
          <dgm:dir/>
          <dgm:resizeHandles val="exact"/>
        </dgm:presLayoutVars>
      </dgm:prSet>
      <dgm:spPr/>
    </dgm:pt>
    <dgm:pt modelId="{6148DE51-6047-4AE4-8A31-69759D8B6A3E}" type="pres">
      <dgm:prSet presAssocID="{26B55462-BECF-4AFA-82AC-A7DFD91A8F57}" presName="arrow" presStyleLbl="bgShp" presStyleIdx="0" presStyleCnt="1"/>
      <dgm:spPr/>
    </dgm:pt>
    <dgm:pt modelId="{0832EF46-F81C-48BA-ABCB-AD8991E95648}" type="pres">
      <dgm:prSet presAssocID="{26B55462-BECF-4AFA-82AC-A7DFD91A8F57}" presName="linearProcess" presStyleCnt="0"/>
      <dgm:spPr/>
    </dgm:pt>
    <dgm:pt modelId="{3BD4F769-998A-437D-8ABB-741A6EEF29B0}" type="pres">
      <dgm:prSet presAssocID="{2AF5CF23-FFEE-4A87-A7DE-E50765AF5612}" presName="textNode" presStyleLbl="node1" presStyleIdx="0" presStyleCnt="3">
        <dgm:presLayoutVars>
          <dgm:bulletEnabled val="1"/>
        </dgm:presLayoutVars>
      </dgm:prSet>
      <dgm:spPr/>
      <dgm:t>
        <a:bodyPr/>
        <a:lstStyle/>
        <a:p>
          <a:endParaRPr lang="zh-TW" altLang="en-US"/>
        </a:p>
      </dgm:t>
    </dgm:pt>
    <dgm:pt modelId="{041DE5F7-C728-4179-947A-26CDDF7321F9}" type="pres">
      <dgm:prSet presAssocID="{930AB43A-676B-4BD5-827B-64ED41C8AB2C}" presName="sibTrans" presStyleCnt="0"/>
      <dgm:spPr/>
    </dgm:pt>
    <dgm:pt modelId="{A6647EEE-CD61-467E-B72D-712B99F3CD58}" type="pres">
      <dgm:prSet presAssocID="{1183FF7F-E867-4F6F-AB76-20D17D2D8E09}" presName="textNode" presStyleLbl="node1" presStyleIdx="1" presStyleCnt="3">
        <dgm:presLayoutVars>
          <dgm:bulletEnabled val="1"/>
        </dgm:presLayoutVars>
      </dgm:prSet>
      <dgm:spPr/>
      <dgm:t>
        <a:bodyPr/>
        <a:lstStyle/>
        <a:p>
          <a:endParaRPr lang="zh-TW" altLang="en-US"/>
        </a:p>
      </dgm:t>
    </dgm:pt>
    <dgm:pt modelId="{0D7819A5-4F10-4BBC-8BDE-A62202B502DB}" type="pres">
      <dgm:prSet presAssocID="{0CB2C05E-F8E0-4FAA-BA48-57EBBA4B60C7}" presName="sibTrans" presStyleCnt="0"/>
      <dgm:spPr/>
    </dgm:pt>
    <dgm:pt modelId="{237AA2C4-AA6A-4737-80CC-60C25A8B4841}" type="pres">
      <dgm:prSet presAssocID="{782F673B-9C2C-4DBE-B81B-6EFA423750E2}" presName="textNode" presStyleLbl="node1" presStyleIdx="2" presStyleCnt="3">
        <dgm:presLayoutVars>
          <dgm:bulletEnabled val="1"/>
        </dgm:presLayoutVars>
      </dgm:prSet>
      <dgm:spPr/>
      <dgm:t>
        <a:bodyPr/>
        <a:lstStyle/>
        <a:p>
          <a:endParaRPr lang="zh-TW" altLang="en-US"/>
        </a:p>
      </dgm:t>
    </dgm:pt>
  </dgm:ptLst>
  <dgm:cxnLst>
    <dgm:cxn modelId="{7581383D-49FC-482C-A297-CB06C92145DF}" type="presOf" srcId="{782F673B-9C2C-4DBE-B81B-6EFA423750E2}" destId="{237AA2C4-AA6A-4737-80CC-60C25A8B4841}" srcOrd="0" destOrd="0" presId="urn:microsoft.com/office/officeart/2005/8/layout/hProcess9"/>
    <dgm:cxn modelId="{B8730D4C-26E2-4907-9880-785A6A74A0EF}" type="presOf" srcId="{26B55462-BECF-4AFA-82AC-A7DFD91A8F57}" destId="{FD74006E-A1FB-4FC6-9F1D-83F27FC1D98A}" srcOrd="0" destOrd="0" presId="urn:microsoft.com/office/officeart/2005/8/layout/hProcess9"/>
    <dgm:cxn modelId="{943773A9-E576-4452-98BF-BFE4D9F10095}" srcId="{26B55462-BECF-4AFA-82AC-A7DFD91A8F57}" destId="{1183FF7F-E867-4F6F-AB76-20D17D2D8E09}" srcOrd="1" destOrd="0" parTransId="{EE2BE08F-2AAE-401B-9068-0872DF4B28D4}" sibTransId="{0CB2C05E-F8E0-4FAA-BA48-57EBBA4B60C7}"/>
    <dgm:cxn modelId="{717F2135-3D89-4A75-BA46-050DADE2CEC1}" srcId="{26B55462-BECF-4AFA-82AC-A7DFD91A8F57}" destId="{782F673B-9C2C-4DBE-B81B-6EFA423750E2}" srcOrd="2" destOrd="0" parTransId="{95563669-FBFC-4E56-91E8-0AEF19684428}" sibTransId="{B6544568-042C-49E0-819A-98BB25748876}"/>
    <dgm:cxn modelId="{29A5D48A-2932-424D-B0D6-23BCB45123F7}" type="presOf" srcId="{1183FF7F-E867-4F6F-AB76-20D17D2D8E09}" destId="{A6647EEE-CD61-467E-B72D-712B99F3CD58}" srcOrd="0" destOrd="0" presId="urn:microsoft.com/office/officeart/2005/8/layout/hProcess9"/>
    <dgm:cxn modelId="{53EAE35A-F180-4E23-B176-5875A48FF706}" srcId="{26B55462-BECF-4AFA-82AC-A7DFD91A8F57}" destId="{2AF5CF23-FFEE-4A87-A7DE-E50765AF5612}" srcOrd="0" destOrd="0" parTransId="{CF82FE8F-4451-4EA1-BF83-DEA3BE840273}" sibTransId="{930AB43A-676B-4BD5-827B-64ED41C8AB2C}"/>
    <dgm:cxn modelId="{0656BAFE-EE94-4FD5-90AC-2C2DA35B7F94}" type="presOf" srcId="{2AF5CF23-FFEE-4A87-A7DE-E50765AF5612}" destId="{3BD4F769-998A-437D-8ABB-741A6EEF29B0}" srcOrd="0" destOrd="0" presId="urn:microsoft.com/office/officeart/2005/8/layout/hProcess9"/>
    <dgm:cxn modelId="{801E5ECA-0737-48CC-9FD9-737D2295FD18}" type="presParOf" srcId="{FD74006E-A1FB-4FC6-9F1D-83F27FC1D98A}" destId="{6148DE51-6047-4AE4-8A31-69759D8B6A3E}" srcOrd="0" destOrd="0" presId="urn:microsoft.com/office/officeart/2005/8/layout/hProcess9"/>
    <dgm:cxn modelId="{14E59CCE-AAE4-4FF2-85D9-B9016E85E081}" type="presParOf" srcId="{FD74006E-A1FB-4FC6-9F1D-83F27FC1D98A}" destId="{0832EF46-F81C-48BA-ABCB-AD8991E95648}" srcOrd="1" destOrd="0" presId="urn:microsoft.com/office/officeart/2005/8/layout/hProcess9"/>
    <dgm:cxn modelId="{5F0EDF0A-B3A3-41D7-9634-77FB73381236}" type="presParOf" srcId="{0832EF46-F81C-48BA-ABCB-AD8991E95648}" destId="{3BD4F769-998A-437D-8ABB-741A6EEF29B0}" srcOrd="0" destOrd="0" presId="urn:microsoft.com/office/officeart/2005/8/layout/hProcess9"/>
    <dgm:cxn modelId="{1ECF6BDD-695D-47DD-B340-874970A36778}" type="presParOf" srcId="{0832EF46-F81C-48BA-ABCB-AD8991E95648}" destId="{041DE5F7-C728-4179-947A-26CDDF7321F9}" srcOrd="1" destOrd="0" presId="urn:microsoft.com/office/officeart/2005/8/layout/hProcess9"/>
    <dgm:cxn modelId="{60F79F85-7901-476D-9598-C6E698D215F6}" type="presParOf" srcId="{0832EF46-F81C-48BA-ABCB-AD8991E95648}" destId="{A6647EEE-CD61-467E-B72D-712B99F3CD58}" srcOrd="2" destOrd="0" presId="urn:microsoft.com/office/officeart/2005/8/layout/hProcess9"/>
    <dgm:cxn modelId="{392B731F-82A3-4B1B-BC82-81F2730ED1A4}" type="presParOf" srcId="{0832EF46-F81C-48BA-ABCB-AD8991E95648}" destId="{0D7819A5-4F10-4BBC-8BDE-A62202B502DB}" srcOrd="3" destOrd="0" presId="urn:microsoft.com/office/officeart/2005/8/layout/hProcess9"/>
    <dgm:cxn modelId="{A13E3CB5-5B29-488F-A7E6-CC05C5F304F9}" type="presParOf" srcId="{0832EF46-F81C-48BA-ABCB-AD8991E95648}" destId="{237AA2C4-AA6A-4737-80CC-60C25A8B4841}"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48DE51-6047-4AE4-8A31-69759D8B6A3E}">
      <dsp:nvSpPr>
        <dsp:cNvPr id="0" name=""/>
        <dsp:cNvSpPr/>
      </dsp:nvSpPr>
      <dsp:spPr>
        <a:xfrm>
          <a:off x="649985" y="0"/>
          <a:ext cx="7366508" cy="258218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D4F769-998A-437D-8ABB-741A6EEF29B0}">
      <dsp:nvSpPr>
        <dsp:cNvPr id="0" name=""/>
        <dsp:cNvSpPr/>
      </dsp:nvSpPr>
      <dsp:spPr>
        <a:xfrm>
          <a:off x="269346" y="774656"/>
          <a:ext cx="2599944" cy="10328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TW" sz="2600" kern="1200" dirty="0" smtClean="0"/>
            <a:t>Time series analysis</a:t>
          </a:r>
          <a:endParaRPr lang="zh-TW" altLang="en-US" sz="2600" kern="1200" dirty="0"/>
        </a:p>
      </dsp:txBody>
      <dsp:txXfrm>
        <a:off x="319767" y="825077"/>
        <a:ext cx="2499102" cy="932032"/>
      </dsp:txXfrm>
    </dsp:sp>
    <dsp:sp modelId="{A6647EEE-CD61-467E-B72D-712B99F3CD58}">
      <dsp:nvSpPr>
        <dsp:cNvPr id="0" name=""/>
        <dsp:cNvSpPr/>
      </dsp:nvSpPr>
      <dsp:spPr>
        <a:xfrm>
          <a:off x="3033267" y="774656"/>
          <a:ext cx="2599944" cy="10328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TW" sz="2600" kern="1200" dirty="0" smtClean="0"/>
            <a:t>Geographical analysis</a:t>
          </a:r>
          <a:endParaRPr lang="zh-TW" altLang="en-US" sz="2600" kern="1200" dirty="0"/>
        </a:p>
      </dsp:txBody>
      <dsp:txXfrm>
        <a:off x="3083688" y="825077"/>
        <a:ext cx="2499102" cy="932032"/>
      </dsp:txXfrm>
    </dsp:sp>
    <dsp:sp modelId="{237AA2C4-AA6A-4737-80CC-60C25A8B4841}">
      <dsp:nvSpPr>
        <dsp:cNvPr id="0" name=""/>
        <dsp:cNvSpPr/>
      </dsp:nvSpPr>
      <dsp:spPr>
        <a:xfrm>
          <a:off x="5797189" y="774656"/>
          <a:ext cx="2599944" cy="10328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TW" sz="2600" kern="1200" dirty="0" smtClean="0"/>
            <a:t>Need customer’s  data </a:t>
          </a:r>
          <a:endParaRPr lang="zh-TW" altLang="en-US" sz="2600" kern="1200" dirty="0"/>
        </a:p>
      </dsp:txBody>
      <dsp:txXfrm>
        <a:off x="5847610" y="825077"/>
        <a:ext cx="2499102" cy="93203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7696FB-D0EE-4B5E-AF3E-DCC1C8197A57}" type="datetimeFigureOut">
              <a:rPr lang="zh-TW" altLang="en-US" smtClean="0"/>
              <a:t>2017/10/3</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AC7253-3C91-4BB4-90AD-033D3D63B483}" type="slidenum">
              <a:rPr lang="zh-TW" altLang="en-US" smtClean="0"/>
              <a:t>‹#›</a:t>
            </a:fld>
            <a:endParaRPr lang="zh-TW" altLang="en-US"/>
          </a:p>
        </p:txBody>
      </p:sp>
    </p:spTree>
    <p:extLst>
      <p:ext uri="{BB962C8B-B14F-4D97-AF65-F5344CB8AC3E}">
        <p14:creationId xmlns:p14="http://schemas.microsoft.com/office/powerpoint/2010/main" val="4263085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a:t>
            </a:r>
            <a:r>
              <a:rPr lang="en-US" altLang="zh-TW" baseline="0" dirty="0" smtClean="0"/>
              <a:t> 74 stations are located in 5 different landmarks, and the distribution looks like the map on the right. </a:t>
            </a:r>
          </a:p>
          <a:p>
            <a:r>
              <a:rPr lang="en-US" altLang="zh-TW" baseline="0" dirty="0" smtClean="0"/>
              <a:t>San Francisco and San Jose have the most bike stations. </a:t>
            </a:r>
          </a:p>
          <a:p>
            <a:endParaRPr lang="en-US" altLang="zh-TW" baseline="0" dirty="0" smtClean="0"/>
          </a:p>
          <a:p>
            <a:r>
              <a:rPr lang="en-US" altLang="zh-TW" baseline="0" dirty="0" smtClean="0"/>
              <a:t>The average demand is 898 trips per day. The demand is high, thus this sharing program should pay attention on management and investigate in more detail.  </a:t>
            </a:r>
          </a:p>
          <a:p>
            <a:endParaRPr lang="en-US" altLang="zh-TW" baseline="0" dirty="0" smtClean="0"/>
          </a:p>
          <a:p>
            <a:endParaRPr lang="zh-TW" altLang="en-US" dirty="0"/>
          </a:p>
        </p:txBody>
      </p:sp>
      <p:sp>
        <p:nvSpPr>
          <p:cNvPr id="4" name="投影片編號版面配置區 3"/>
          <p:cNvSpPr>
            <a:spLocks noGrp="1"/>
          </p:cNvSpPr>
          <p:nvPr>
            <p:ph type="sldNum" sz="quarter" idx="10"/>
          </p:nvPr>
        </p:nvSpPr>
        <p:spPr/>
        <p:txBody>
          <a:bodyPr/>
          <a:lstStyle/>
          <a:p>
            <a:fld id="{68AC7253-3C91-4BB4-90AD-033D3D63B483}" type="slidenum">
              <a:rPr lang="zh-TW" altLang="en-US" smtClean="0"/>
              <a:t>2</a:t>
            </a:fld>
            <a:endParaRPr lang="zh-TW" altLang="en-US"/>
          </a:p>
        </p:txBody>
      </p:sp>
    </p:spTree>
    <p:extLst>
      <p:ext uri="{BB962C8B-B14F-4D97-AF65-F5344CB8AC3E}">
        <p14:creationId xmlns:p14="http://schemas.microsoft.com/office/powerpoint/2010/main" val="226376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Originally, I</a:t>
            </a:r>
            <a:r>
              <a:rPr lang="zh-TW" altLang="en-US" dirty="0" smtClean="0"/>
              <a:t> </a:t>
            </a:r>
            <a:r>
              <a:rPr lang="en-US" altLang="zh-TW" dirty="0" smtClean="0"/>
              <a:t>received</a:t>
            </a:r>
            <a:r>
              <a:rPr lang="en-US" altLang="zh-TW" baseline="0" dirty="0" smtClean="0"/>
              <a:t> three tables of raw dataset. After normalizing them, I have 5 tables and they are related to each other. </a:t>
            </a:r>
          </a:p>
          <a:p>
            <a:endParaRPr lang="en-US" altLang="zh-TW" baseline="0" dirty="0" smtClean="0"/>
          </a:p>
          <a:p>
            <a:r>
              <a:rPr lang="en-US" altLang="zh-TW" baseline="0" dirty="0" smtClean="0"/>
              <a:t>The main table is </a:t>
            </a:r>
            <a:r>
              <a:rPr lang="en-US" altLang="zh-TW" baseline="0" dirty="0" err="1" smtClean="0"/>
              <a:t>biketrips</a:t>
            </a:r>
            <a:r>
              <a:rPr lang="en-US" altLang="zh-TW" baseline="0" dirty="0" smtClean="0"/>
              <a:t>. It is the table with each trips’ information between 2013  to 2016. </a:t>
            </a:r>
            <a:r>
              <a:rPr lang="en-US" altLang="zh-TW" baseline="0" dirty="0" err="1" smtClean="0"/>
              <a:t>Bikestations</a:t>
            </a:r>
            <a:r>
              <a:rPr lang="en-US" altLang="zh-TW" baseline="0" dirty="0" smtClean="0"/>
              <a:t> is the 74 stations’ information.</a:t>
            </a:r>
          </a:p>
          <a:p>
            <a:r>
              <a:rPr lang="en-US" altLang="zh-TW" baseline="0" dirty="0" smtClean="0"/>
              <a:t>Landmarks is the entity of the 5 landmarks that categorize the stations. </a:t>
            </a:r>
          </a:p>
          <a:p>
            <a:r>
              <a:rPr lang="en-US" altLang="zh-TW" baseline="0" dirty="0" smtClean="0"/>
              <a:t>Bikes measure each individual bike’s usage, such as total duration and trips.</a:t>
            </a:r>
          </a:p>
          <a:p>
            <a:r>
              <a:rPr lang="en-US" altLang="zh-TW" baseline="0" dirty="0" smtClean="0"/>
              <a:t>Finally, </a:t>
            </a:r>
            <a:r>
              <a:rPr lang="en-US" altLang="zh-TW" baseline="0" dirty="0" err="1" smtClean="0"/>
              <a:t>bikestatus</a:t>
            </a:r>
            <a:r>
              <a:rPr lang="en-US" altLang="zh-TW" baseline="0" dirty="0" smtClean="0"/>
              <a:t> is recorded by staff several times per day. The average measuring time in these 3 years per station is </a:t>
            </a:r>
            <a:r>
              <a:rPr lang="en-US" altLang="zh-TW" sz="1200" kern="1200" dirty="0" smtClean="0">
                <a:solidFill>
                  <a:schemeClr val="tx1"/>
                </a:solidFill>
                <a:effectLst/>
                <a:latin typeface="+mn-lt"/>
                <a:ea typeface="+mn-ea"/>
                <a:cs typeface="+mn-cs"/>
              </a:rPr>
              <a:t>130,000 times</a:t>
            </a:r>
            <a:r>
              <a:rPr lang="en-US" altLang="zh-TW" sz="1200" kern="1200" baseline="0" dirty="0" smtClean="0">
                <a:solidFill>
                  <a:schemeClr val="tx1"/>
                </a:solidFill>
                <a:effectLst/>
                <a:latin typeface="+mn-lt"/>
                <a:ea typeface="+mn-ea"/>
                <a:cs typeface="+mn-cs"/>
              </a:rPr>
              <a:t>.</a:t>
            </a:r>
          </a:p>
          <a:p>
            <a:r>
              <a:rPr lang="en-US" altLang="zh-TW" sz="1200" kern="1200" baseline="0" dirty="0" smtClean="0">
                <a:solidFill>
                  <a:schemeClr val="tx1"/>
                </a:solidFill>
                <a:effectLst/>
                <a:latin typeface="+mn-lt"/>
                <a:ea typeface="+mn-ea"/>
                <a:cs typeface="+mn-cs"/>
              </a:rPr>
              <a:t>Some station that built recently would have less count of times. </a:t>
            </a:r>
          </a:p>
          <a:p>
            <a:endParaRPr lang="en-US" altLang="zh-TW" sz="1200" kern="1200" baseline="0" dirty="0" smtClean="0">
              <a:solidFill>
                <a:schemeClr val="tx1"/>
              </a:solidFill>
              <a:effectLst/>
              <a:latin typeface="+mn-lt"/>
              <a:ea typeface="+mn-ea"/>
              <a:cs typeface="+mn-cs"/>
            </a:endParaRPr>
          </a:p>
          <a:p>
            <a:r>
              <a:rPr lang="en-US" altLang="zh-TW" sz="1200" kern="1200" baseline="0" dirty="0" smtClean="0">
                <a:solidFill>
                  <a:schemeClr val="tx1"/>
                </a:solidFill>
                <a:effectLst/>
                <a:latin typeface="+mn-lt"/>
                <a:ea typeface="+mn-ea"/>
                <a:cs typeface="+mn-cs"/>
              </a:rPr>
              <a:t>These table are related to each other, the are all the information of bike trips and the stations in the bay area sharing program. </a:t>
            </a:r>
            <a:endParaRPr lang="en-US" altLang="zh-TW" baseline="0" dirty="0" smtClean="0"/>
          </a:p>
          <a:p>
            <a:r>
              <a:rPr lang="en-US" altLang="zh-TW" baseline="0" dirty="0" smtClean="0"/>
              <a:t> </a:t>
            </a:r>
            <a:endParaRPr lang="zh-TW" altLang="en-US" dirty="0"/>
          </a:p>
        </p:txBody>
      </p:sp>
      <p:sp>
        <p:nvSpPr>
          <p:cNvPr id="4" name="投影片編號版面配置區 3"/>
          <p:cNvSpPr>
            <a:spLocks noGrp="1"/>
          </p:cNvSpPr>
          <p:nvPr>
            <p:ph type="sldNum" sz="quarter" idx="10"/>
          </p:nvPr>
        </p:nvSpPr>
        <p:spPr/>
        <p:txBody>
          <a:bodyPr/>
          <a:lstStyle/>
          <a:p>
            <a:fld id="{68AC7253-3C91-4BB4-90AD-033D3D63B483}" type="slidenum">
              <a:rPr lang="zh-TW" altLang="en-US" smtClean="0"/>
              <a:t>3</a:t>
            </a:fld>
            <a:endParaRPr lang="zh-TW" altLang="en-US"/>
          </a:p>
        </p:txBody>
      </p:sp>
    </p:spTree>
    <p:extLst>
      <p:ext uri="{BB962C8B-B14F-4D97-AF65-F5344CB8AC3E}">
        <p14:creationId xmlns:p14="http://schemas.microsoft.com/office/powerpoint/2010/main" val="2319501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Government</a:t>
            </a:r>
            <a:r>
              <a:rPr lang="en-US" altLang="zh-TW" baseline="0" dirty="0" smtClean="0"/>
              <a:t> and the Motivate company are two main entities that would care about this program. They focus on different topics.</a:t>
            </a:r>
          </a:p>
          <a:p>
            <a:r>
              <a:rPr lang="en-US" altLang="zh-TW" baseline="0" dirty="0" smtClean="0"/>
              <a:t>Motivate company would provide bikes and they may want to put ads on some bikes that are frequently being used.</a:t>
            </a:r>
          </a:p>
          <a:p>
            <a:r>
              <a:rPr lang="en-US" altLang="zh-TW" baseline="0" dirty="0" smtClean="0"/>
              <a:t>Such bikes are list on the slide.</a:t>
            </a:r>
          </a:p>
          <a:p>
            <a:endParaRPr lang="en-US" altLang="zh-TW" baseline="0" dirty="0" smtClean="0"/>
          </a:p>
          <a:p>
            <a:r>
              <a:rPr lang="en-US" altLang="zh-TW" baseline="0" dirty="0" smtClean="0"/>
              <a:t>I will focus more on the problem on government side about the management of the stations and bike routes.  </a:t>
            </a:r>
            <a:endParaRPr lang="zh-TW" altLang="en-US" dirty="0"/>
          </a:p>
        </p:txBody>
      </p:sp>
      <p:sp>
        <p:nvSpPr>
          <p:cNvPr id="4" name="投影片編號版面配置區 3"/>
          <p:cNvSpPr>
            <a:spLocks noGrp="1"/>
          </p:cNvSpPr>
          <p:nvPr>
            <p:ph type="sldNum" sz="quarter" idx="10"/>
          </p:nvPr>
        </p:nvSpPr>
        <p:spPr/>
        <p:txBody>
          <a:bodyPr/>
          <a:lstStyle/>
          <a:p>
            <a:fld id="{68AC7253-3C91-4BB4-90AD-033D3D63B483}" type="slidenum">
              <a:rPr lang="zh-TW" altLang="en-US" smtClean="0"/>
              <a:t>4</a:t>
            </a:fld>
            <a:endParaRPr lang="zh-TW" altLang="en-US"/>
          </a:p>
        </p:txBody>
      </p:sp>
    </p:spTree>
    <p:extLst>
      <p:ext uri="{BB962C8B-B14F-4D97-AF65-F5344CB8AC3E}">
        <p14:creationId xmlns:p14="http://schemas.microsoft.com/office/powerpoint/2010/main" val="3376341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To examine</a:t>
            </a:r>
            <a:r>
              <a:rPr lang="en-US" altLang="zh-TW" baseline="0" dirty="0" smtClean="0"/>
              <a:t> whether the docks are enough or not, we should first estimate the demand of renting and forecast the demand of returning.</a:t>
            </a:r>
          </a:p>
          <a:p>
            <a:r>
              <a:rPr lang="en-US" altLang="zh-TW" baseline="0" dirty="0" smtClean="0"/>
              <a:t> By calculating the average demand of bike renting per min, I used the number of rides in different years, and divided by the minutes.</a:t>
            </a:r>
          </a:p>
          <a:p>
            <a:endParaRPr lang="en-US" altLang="zh-TW" baseline="0" dirty="0" smtClean="0"/>
          </a:p>
          <a:p>
            <a:r>
              <a:rPr lang="en-US" altLang="zh-TW" baseline="0" dirty="0" smtClean="0"/>
              <a:t>Thus, I assume that there will be 0.6 bikes per minutes demand in each station. That is to say, every 1 min would have 0.6 bikes being rented. </a:t>
            </a:r>
          </a:p>
          <a:p>
            <a:r>
              <a:rPr lang="en-US" altLang="zh-TW" baseline="0" dirty="0" smtClean="0"/>
              <a:t>After 1 hour, there will be 36 bikes that suppose to be in on the road. However, not every bikes that will bike through a hour. </a:t>
            </a:r>
          </a:p>
          <a:p>
            <a:endParaRPr lang="en-US" altLang="zh-TW" baseline="0" dirty="0" smtClean="0"/>
          </a:p>
          <a:p>
            <a:r>
              <a:rPr lang="en-US" altLang="zh-TW" baseline="0" dirty="0" smtClean="0"/>
              <a:t>So how many bikes will return after 1 hour, and does the end station have sufficient docks? </a:t>
            </a:r>
          </a:p>
          <a:p>
            <a:r>
              <a:rPr lang="en-US" altLang="zh-TW" baseline="0" dirty="0" smtClean="0"/>
              <a:t> </a:t>
            </a:r>
            <a:endParaRPr lang="zh-TW" altLang="en-US" dirty="0"/>
          </a:p>
        </p:txBody>
      </p:sp>
      <p:sp>
        <p:nvSpPr>
          <p:cNvPr id="4" name="投影片編號版面配置區 3"/>
          <p:cNvSpPr>
            <a:spLocks noGrp="1"/>
          </p:cNvSpPr>
          <p:nvPr>
            <p:ph type="sldNum" sz="quarter" idx="10"/>
          </p:nvPr>
        </p:nvSpPr>
        <p:spPr/>
        <p:txBody>
          <a:bodyPr/>
          <a:lstStyle/>
          <a:p>
            <a:fld id="{68AC7253-3C91-4BB4-90AD-033D3D63B483}" type="slidenum">
              <a:rPr lang="zh-TW" altLang="en-US" smtClean="0"/>
              <a:t>5</a:t>
            </a:fld>
            <a:endParaRPr lang="zh-TW" altLang="en-US"/>
          </a:p>
        </p:txBody>
      </p:sp>
    </p:spTree>
    <p:extLst>
      <p:ext uri="{BB962C8B-B14F-4D97-AF65-F5344CB8AC3E}">
        <p14:creationId xmlns:p14="http://schemas.microsoft.com/office/powerpoint/2010/main" val="1100322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8AC7253-3C91-4BB4-90AD-033D3D63B483}" type="slidenum">
              <a:rPr lang="zh-TW" altLang="en-US" smtClean="0"/>
              <a:t>6</a:t>
            </a:fld>
            <a:endParaRPr lang="zh-TW" altLang="en-US"/>
          </a:p>
        </p:txBody>
      </p:sp>
    </p:spTree>
    <p:extLst>
      <p:ext uri="{BB962C8B-B14F-4D97-AF65-F5344CB8AC3E}">
        <p14:creationId xmlns:p14="http://schemas.microsoft.com/office/powerpoint/2010/main" val="2912331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aseline="0" dirty="0" smtClean="0"/>
              <a:t>The station have sufficient docks are only 2 or 3 more docks than demand based on estimation. They have more people using in tourists spot or city center.</a:t>
            </a:r>
          </a:p>
          <a:p>
            <a:endParaRPr lang="en-US" altLang="zh-TW" baseline="0" dirty="0" smtClean="0"/>
          </a:p>
          <a:p>
            <a:r>
              <a:rPr lang="en-US" altLang="zh-TW" baseline="0" dirty="0" smtClean="0"/>
              <a:t>The popular stations are San Jose </a:t>
            </a:r>
            <a:r>
              <a:rPr lang="en-US" altLang="zh-TW" baseline="0" dirty="0" err="1" smtClean="0"/>
              <a:t>Diridon</a:t>
            </a:r>
            <a:r>
              <a:rPr lang="en-US" altLang="zh-TW" baseline="0" dirty="0" smtClean="0"/>
              <a:t> </a:t>
            </a:r>
            <a:r>
              <a:rPr lang="en-US" altLang="zh-TW" baseline="0" dirty="0" err="1" smtClean="0"/>
              <a:t>Caltrain</a:t>
            </a:r>
            <a:r>
              <a:rPr lang="en-US" altLang="zh-TW" baseline="0" dirty="0" smtClean="0"/>
              <a:t> Station and San Francisco </a:t>
            </a:r>
            <a:r>
              <a:rPr lang="en-US" altLang="zh-TW" baseline="0" dirty="0" err="1" smtClean="0"/>
              <a:t>Caltrain</a:t>
            </a:r>
            <a:r>
              <a:rPr lang="en-US" altLang="zh-TW" baseline="0" dirty="0" smtClean="0"/>
              <a:t>(Townsend at 4</a:t>
            </a:r>
            <a:r>
              <a:rPr lang="en-US" altLang="zh-TW" baseline="30000" dirty="0" smtClean="0"/>
              <a:t>th</a:t>
            </a:r>
            <a:r>
              <a:rPr lang="en-US" altLang="zh-TW" baseline="0" dirty="0" smtClean="0"/>
              <a:t>). They have 20% and 15% relatively time based on the total trips that people return bikes to there.   </a:t>
            </a:r>
          </a:p>
          <a:p>
            <a:endParaRPr lang="en-US" altLang="zh-TW" baseline="0" dirty="0" smtClean="0"/>
          </a:p>
          <a:p>
            <a:r>
              <a:rPr lang="en-US" altLang="zh-TW" dirty="0" smtClean="0"/>
              <a:t>In</a:t>
            </a:r>
            <a:r>
              <a:rPr lang="en-US" altLang="zh-TW" baseline="0" dirty="0" smtClean="0"/>
              <a:t> S</a:t>
            </a:r>
            <a:r>
              <a:rPr lang="en-US" altLang="zh-TW" dirty="0" smtClean="0"/>
              <a:t>an Francisco </a:t>
            </a:r>
            <a:r>
              <a:rPr lang="en-US" altLang="zh-TW" dirty="0" err="1" smtClean="0"/>
              <a:t>Caltrain</a:t>
            </a:r>
            <a:r>
              <a:rPr lang="en-US" altLang="zh-TW" dirty="0" smtClean="0"/>
              <a:t>  area there are two</a:t>
            </a:r>
            <a:r>
              <a:rPr lang="en-US" altLang="zh-TW" baseline="0" dirty="0" smtClean="0"/>
              <a:t> bike stations. From the data, we can tell that they have highly demand however the bike docks is not sufficient. We can consider to built more station there or increase the docks. </a:t>
            </a:r>
          </a:p>
          <a:p>
            <a:endParaRPr lang="en-US" altLang="zh-TW" baseline="0" dirty="0" smtClean="0"/>
          </a:p>
          <a:p>
            <a:r>
              <a:rPr lang="en-US" altLang="zh-TW" dirty="0" smtClean="0"/>
              <a:t>We</a:t>
            </a:r>
            <a:r>
              <a:rPr lang="en-US" altLang="zh-TW" baseline="0" dirty="0" smtClean="0"/>
              <a:t> should be aware of the stations with insufficient docks. They are not located in a specific landmarks. </a:t>
            </a:r>
            <a:endParaRPr lang="zh-TW" altLang="en-US" dirty="0"/>
          </a:p>
        </p:txBody>
      </p:sp>
      <p:sp>
        <p:nvSpPr>
          <p:cNvPr id="4" name="投影片編號版面配置區 3"/>
          <p:cNvSpPr>
            <a:spLocks noGrp="1"/>
          </p:cNvSpPr>
          <p:nvPr>
            <p:ph type="sldNum" sz="quarter" idx="10"/>
          </p:nvPr>
        </p:nvSpPr>
        <p:spPr/>
        <p:txBody>
          <a:bodyPr/>
          <a:lstStyle/>
          <a:p>
            <a:fld id="{68AC7253-3C91-4BB4-90AD-033D3D63B483}" type="slidenum">
              <a:rPr lang="zh-TW" altLang="en-US" smtClean="0"/>
              <a:t>7</a:t>
            </a:fld>
            <a:endParaRPr lang="zh-TW" altLang="en-US"/>
          </a:p>
        </p:txBody>
      </p:sp>
    </p:spTree>
    <p:extLst>
      <p:ext uri="{BB962C8B-B14F-4D97-AF65-F5344CB8AC3E}">
        <p14:creationId xmlns:p14="http://schemas.microsoft.com/office/powerpoint/2010/main" val="3016370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8AC7253-3C91-4BB4-90AD-033D3D63B483}" type="slidenum">
              <a:rPr lang="zh-TW" altLang="en-US" smtClean="0"/>
              <a:t>8</a:t>
            </a:fld>
            <a:endParaRPr lang="zh-TW" altLang="en-US"/>
          </a:p>
        </p:txBody>
      </p:sp>
    </p:spTree>
    <p:extLst>
      <p:ext uri="{BB962C8B-B14F-4D97-AF65-F5344CB8AC3E}">
        <p14:creationId xmlns:p14="http://schemas.microsoft.com/office/powerpoint/2010/main" val="3051797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Note: station</a:t>
            </a:r>
            <a:r>
              <a:rPr lang="en-US" altLang="zh-TW" baseline="0" dirty="0" smtClean="0"/>
              <a:t> id that are closed together means that are located near each other.</a:t>
            </a:r>
          </a:p>
          <a:p>
            <a:r>
              <a:rPr lang="en-US" altLang="zh-TW" baseline="0" dirty="0" smtClean="0"/>
              <a:t>Only station id after 88 were built after 2013. They are separate in different place.</a:t>
            </a:r>
            <a:endParaRPr lang="zh-TW" altLang="en-US" dirty="0"/>
          </a:p>
        </p:txBody>
      </p:sp>
      <p:sp>
        <p:nvSpPr>
          <p:cNvPr id="4" name="投影片編號版面配置區 3"/>
          <p:cNvSpPr>
            <a:spLocks noGrp="1"/>
          </p:cNvSpPr>
          <p:nvPr>
            <p:ph type="sldNum" sz="quarter" idx="10"/>
          </p:nvPr>
        </p:nvSpPr>
        <p:spPr/>
        <p:txBody>
          <a:bodyPr/>
          <a:lstStyle/>
          <a:p>
            <a:fld id="{68AC7253-3C91-4BB4-90AD-033D3D63B483}" type="slidenum">
              <a:rPr lang="zh-TW" altLang="en-US" smtClean="0"/>
              <a:t>9</a:t>
            </a:fld>
            <a:endParaRPr lang="zh-TW" altLang="en-US"/>
          </a:p>
        </p:txBody>
      </p:sp>
    </p:spTree>
    <p:extLst>
      <p:ext uri="{BB962C8B-B14F-4D97-AF65-F5344CB8AC3E}">
        <p14:creationId xmlns:p14="http://schemas.microsoft.com/office/powerpoint/2010/main" val="73039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dirty="0" smtClean="0"/>
              <a:t>Issues: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smtClean="0"/>
              <a:t>Duration</a:t>
            </a:r>
            <a:r>
              <a:rPr lang="en-US" altLang="zh-TW" baseline="0" dirty="0" smtClean="0"/>
              <a:t> over 24 hours: </a:t>
            </a:r>
            <a:r>
              <a:rPr lang="en-US" altLang="zh-TW" sz="1200" dirty="0" smtClean="0"/>
              <a:t>Maybe it is because they didn’t return correctly so they fail to return and they did not know. This question</a:t>
            </a:r>
            <a:r>
              <a:rPr lang="zh-TW" altLang="en-US" sz="1200" baseline="0" dirty="0" smtClean="0"/>
              <a:t> </a:t>
            </a:r>
            <a:r>
              <a:rPr lang="en-US" altLang="zh-TW" sz="1200" baseline="0" dirty="0" smtClean="0"/>
              <a:t>should be solved with more data such as customer’s complaint records or feedback.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dirty="0" smtClean="0"/>
              <a:t>New station installed after 2013 are : 33, 82, 83, 84, 88, 89, 90, 91, they are located in Redwood city, San Francisco, and San Jose. They need more data to analyze and forecast the demand</a:t>
            </a:r>
            <a:r>
              <a:rPr lang="zh-TW" altLang="en-US" sz="1200" dirty="0" smtClean="0"/>
              <a:t> </a:t>
            </a:r>
            <a:r>
              <a:rPr lang="en-US" altLang="zh-TW" sz="1200" dirty="0" smtClean="0"/>
              <a:t>in the future.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smtClean="0"/>
              <a:t>Further analysis: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dirty="0" smtClean="0"/>
              <a:t>Time series analysis: </a:t>
            </a:r>
            <a:r>
              <a:rPr lang="en-US" altLang="zh-TW" sz="1200" baseline="0" dirty="0" smtClean="0"/>
              <a:t>I didn’t use the </a:t>
            </a:r>
            <a:r>
              <a:rPr lang="en-US" altLang="zh-TW" sz="1200" baseline="0" dirty="0" err="1" smtClean="0"/>
              <a:t>bikestatus</a:t>
            </a:r>
            <a:r>
              <a:rPr lang="en-US" altLang="zh-TW" sz="1200" baseline="0" dirty="0" smtClean="0"/>
              <a:t> table this time. However, this table is like a personal profile for each station. We can see how this three years, in each time slots does the station have been used for rent and return. </a:t>
            </a:r>
            <a:r>
              <a:rPr lang="en-US" altLang="zh-TW" sz="1200" dirty="0" smtClean="0"/>
              <a:t>We can focus more detail on forecasting the demand in each month, day or even hour. Certain time slots may have high demand. We should make sure that stations not to be fully packed or with zero bikes to rent for customers.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200" dirty="0" smtClean="0"/>
          </a:p>
          <a:p>
            <a:pPr marL="285750" indent="-285750">
              <a:buFont typeface="Arial" panose="020B0604020202020204" pitchFamily="34" charset="0"/>
              <a:buChar char="•"/>
            </a:pPr>
            <a:r>
              <a:rPr lang="en-US" altLang="zh-TW" sz="1200" dirty="0" smtClean="0"/>
              <a:t>We can also combine geographical analysis. Stations that close together may have relationship. Because people who can’t borrow a bike at a station they want they will look around the station nearby.</a:t>
            </a:r>
          </a:p>
          <a:p>
            <a:pPr marL="285750" indent="-285750">
              <a:buFont typeface="Arial" panose="020B0604020202020204" pitchFamily="34" charset="0"/>
              <a:buChar char="•"/>
            </a:pPr>
            <a:endParaRPr lang="en-US" altLang="zh-TW" sz="1200" dirty="0" smtClean="0"/>
          </a:p>
          <a:p>
            <a:pPr marL="285750" indent="-285750">
              <a:buFont typeface="Arial" panose="020B0604020202020204" pitchFamily="34" charset="0"/>
              <a:buChar char="•"/>
            </a:pPr>
            <a:r>
              <a:rPr lang="en-US" altLang="zh-TW" sz="1200" dirty="0" smtClean="0"/>
              <a:t>Understand the customer’s behavior:</a:t>
            </a:r>
            <a:r>
              <a:rPr lang="en-US" altLang="zh-TW" sz="1200" i="1" baseline="0" dirty="0" smtClean="0"/>
              <a:t> </a:t>
            </a:r>
            <a:r>
              <a:rPr lang="en-US" altLang="zh-TW" sz="1200" baseline="0" dirty="0" smtClean="0"/>
              <a:t>Data from user’s information can help us examine the characteristics of customers. Does users often bike from home? What is the purpose they use the bike for? More importantly, we can answer the question combine with customer’s data:  </a:t>
            </a:r>
            <a:r>
              <a:rPr lang="en-US" altLang="zh-TW" sz="1200" i="1" kern="1200" dirty="0" smtClean="0">
                <a:solidFill>
                  <a:schemeClr val="tx1"/>
                </a:solidFill>
                <a:effectLst/>
                <a:latin typeface="+mn-lt"/>
                <a:ea typeface="+mn-ea"/>
                <a:cs typeface="+mn-cs"/>
              </a:rPr>
              <a:t>How likely will I find an available dock at a station?</a:t>
            </a:r>
          </a:p>
          <a:p>
            <a:pPr marL="285750" indent="-285750">
              <a:buFont typeface="Arial" panose="020B0604020202020204" pitchFamily="34" charset="0"/>
              <a:buChar char="•"/>
            </a:pPr>
            <a:endParaRPr lang="en-US" altLang="zh-TW" sz="1200" i="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i="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i="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p>
        </p:txBody>
      </p:sp>
      <p:sp>
        <p:nvSpPr>
          <p:cNvPr id="4" name="投影片編號版面配置區 3"/>
          <p:cNvSpPr>
            <a:spLocks noGrp="1"/>
          </p:cNvSpPr>
          <p:nvPr>
            <p:ph type="sldNum" sz="quarter" idx="10"/>
          </p:nvPr>
        </p:nvSpPr>
        <p:spPr/>
        <p:txBody>
          <a:bodyPr/>
          <a:lstStyle/>
          <a:p>
            <a:fld id="{68AC7253-3C91-4BB4-90AD-033D3D63B483}" type="slidenum">
              <a:rPr lang="zh-TW" altLang="en-US" smtClean="0"/>
              <a:t>10</a:t>
            </a:fld>
            <a:endParaRPr lang="zh-TW" altLang="en-US"/>
          </a:p>
        </p:txBody>
      </p:sp>
    </p:spTree>
    <p:extLst>
      <p:ext uri="{BB962C8B-B14F-4D97-AF65-F5344CB8AC3E}">
        <p14:creationId xmlns:p14="http://schemas.microsoft.com/office/powerpoint/2010/main" val="456662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373EB0A2-4346-4344-906D-AEA597C65425}" type="datetimeFigureOut">
              <a:rPr lang="zh-TW" altLang="en-US" smtClean="0"/>
              <a:t>2017/10/3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AE975C6-986A-4726-94B5-ACD0976D0010}" type="slidenum">
              <a:rPr lang="zh-TW" altLang="en-US" smtClean="0"/>
              <a:t>‹#›</a:t>
            </a:fld>
            <a:endParaRPr lang="zh-TW" altLang="en-US"/>
          </a:p>
        </p:txBody>
      </p:sp>
    </p:spTree>
    <p:extLst>
      <p:ext uri="{BB962C8B-B14F-4D97-AF65-F5344CB8AC3E}">
        <p14:creationId xmlns:p14="http://schemas.microsoft.com/office/powerpoint/2010/main" val="2564926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73EB0A2-4346-4344-906D-AEA597C65425}" type="datetimeFigureOut">
              <a:rPr lang="zh-TW" altLang="en-US" smtClean="0"/>
              <a:t>2017/10/3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AE975C6-986A-4726-94B5-ACD0976D0010}" type="slidenum">
              <a:rPr lang="zh-TW" altLang="en-US" smtClean="0"/>
              <a:t>‹#›</a:t>
            </a:fld>
            <a:endParaRPr lang="zh-TW" altLang="en-US"/>
          </a:p>
        </p:txBody>
      </p:sp>
    </p:spTree>
    <p:extLst>
      <p:ext uri="{BB962C8B-B14F-4D97-AF65-F5344CB8AC3E}">
        <p14:creationId xmlns:p14="http://schemas.microsoft.com/office/powerpoint/2010/main" val="307249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73EB0A2-4346-4344-906D-AEA597C65425}" type="datetimeFigureOut">
              <a:rPr lang="zh-TW" altLang="en-US" smtClean="0"/>
              <a:t>2017/10/3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AE975C6-986A-4726-94B5-ACD0976D0010}" type="slidenum">
              <a:rPr lang="zh-TW" altLang="en-US" smtClean="0"/>
              <a:t>‹#›</a:t>
            </a:fld>
            <a:endParaRPr lang="zh-TW" altLang="en-US"/>
          </a:p>
        </p:txBody>
      </p:sp>
    </p:spTree>
    <p:extLst>
      <p:ext uri="{BB962C8B-B14F-4D97-AF65-F5344CB8AC3E}">
        <p14:creationId xmlns:p14="http://schemas.microsoft.com/office/powerpoint/2010/main" val="3552169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73EB0A2-4346-4344-906D-AEA597C65425}" type="datetimeFigureOut">
              <a:rPr lang="zh-TW" altLang="en-US" smtClean="0"/>
              <a:t>2017/10/3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AE975C6-986A-4726-94B5-ACD0976D0010}" type="slidenum">
              <a:rPr lang="zh-TW" altLang="en-US" smtClean="0"/>
              <a:t>‹#›</a:t>
            </a:fld>
            <a:endParaRPr lang="zh-TW" altLang="en-US"/>
          </a:p>
        </p:txBody>
      </p:sp>
    </p:spTree>
    <p:extLst>
      <p:ext uri="{BB962C8B-B14F-4D97-AF65-F5344CB8AC3E}">
        <p14:creationId xmlns:p14="http://schemas.microsoft.com/office/powerpoint/2010/main" val="3627471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373EB0A2-4346-4344-906D-AEA597C65425}" type="datetimeFigureOut">
              <a:rPr lang="zh-TW" altLang="en-US" smtClean="0"/>
              <a:t>2017/10/3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AE975C6-986A-4726-94B5-ACD0976D0010}" type="slidenum">
              <a:rPr lang="zh-TW" altLang="en-US" smtClean="0"/>
              <a:t>‹#›</a:t>
            </a:fld>
            <a:endParaRPr lang="zh-TW" altLang="en-US"/>
          </a:p>
        </p:txBody>
      </p:sp>
    </p:spTree>
    <p:extLst>
      <p:ext uri="{BB962C8B-B14F-4D97-AF65-F5344CB8AC3E}">
        <p14:creationId xmlns:p14="http://schemas.microsoft.com/office/powerpoint/2010/main" val="2962229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373EB0A2-4346-4344-906D-AEA597C65425}" type="datetimeFigureOut">
              <a:rPr lang="zh-TW" altLang="en-US" smtClean="0"/>
              <a:t>2017/10/3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AE975C6-986A-4726-94B5-ACD0976D0010}" type="slidenum">
              <a:rPr lang="zh-TW" altLang="en-US" smtClean="0"/>
              <a:t>‹#›</a:t>
            </a:fld>
            <a:endParaRPr lang="zh-TW" altLang="en-US"/>
          </a:p>
        </p:txBody>
      </p:sp>
    </p:spTree>
    <p:extLst>
      <p:ext uri="{BB962C8B-B14F-4D97-AF65-F5344CB8AC3E}">
        <p14:creationId xmlns:p14="http://schemas.microsoft.com/office/powerpoint/2010/main" val="3979450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373EB0A2-4346-4344-906D-AEA597C65425}" type="datetimeFigureOut">
              <a:rPr lang="zh-TW" altLang="en-US" smtClean="0"/>
              <a:t>2017/10/3</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6AE975C6-986A-4726-94B5-ACD0976D0010}" type="slidenum">
              <a:rPr lang="zh-TW" altLang="en-US" smtClean="0"/>
              <a:t>‹#›</a:t>
            </a:fld>
            <a:endParaRPr lang="zh-TW" altLang="en-US"/>
          </a:p>
        </p:txBody>
      </p:sp>
    </p:spTree>
    <p:extLst>
      <p:ext uri="{BB962C8B-B14F-4D97-AF65-F5344CB8AC3E}">
        <p14:creationId xmlns:p14="http://schemas.microsoft.com/office/powerpoint/2010/main" val="392233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373EB0A2-4346-4344-906D-AEA597C65425}" type="datetimeFigureOut">
              <a:rPr lang="zh-TW" altLang="en-US" smtClean="0"/>
              <a:t>2017/10/3</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6AE975C6-986A-4726-94B5-ACD0976D0010}" type="slidenum">
              <a:rPr lang="zh-TW" altLang="en-US" smtClean="0"/>
              <a:t>‹#›</a:t>
            </a:fld>
            <a:endParaRPr lang="zh-TW" altLang="en-US"/>
          </a:p>
        </p:txBody>
      </p:sp>
    </p:spTree>
    <p:extLst>
      <p:ext uri="{BB962C8B-B14F-4D97-AF65-F5344CB8AC3E}">
        <p14:creationId xmlns:p14="http://schemas.microsoft.com/office/powerpoint/2010/main" val="2885218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373EB0A2-4346-4344-906D-AEA597C65425}" type="datetimeFigureOut">
              <a:rPr lang="zh-TW" altLang="en-US" smtClean="0"/>
              <a:t>2017/10/3</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6AE975C6-986A-4726-94B5-ACD0976D0010}" type="slidenum">
              <a:rPr lang="zh-TW" altLang="en-US" smtClean="0"/>
              <a:t>‹#›</a:t>
            </a:fld>
            <a:endParaRPr lang="zh-TW" altLang="en-US"/>
          </a:p>
        </p:txBody>
      </p:sp>
    </p:spTree>
    <p:extLst>
      <p:ext uri="{BB962C8B-B14F-4D97-AF65-F5344CB8AC3E}">
        <p14:creationId xmlns:p14="http://schemas.microsoft.com/office/powerpoint/2010/main" val="367235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373EB0A2-4346-4344-906D-AEA597C65425}" type="datetimeFigureOut">
              <a:rPr lang="zh-TW" altLang="en-US" smtClean="0"/>
              <a:t>2017/10/3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AE975C6-986A-4726-94B5-ACD0976D0010}" type="slidenum">
              <a:rPr lang="zh-TW" altLang="en-US" smtClean="0"/>
              <a:t>‹#›</a:t>
            </a:fld>
            <a:endParaRPr lang="zh-TW" altLang="en-US"/>
          </a:p>
        </p:txBody>
      </p:sp>
    </p:spTree>
    <p:extLst>
      <p:ext uri="{BB962C8B-B14F-4D97-AF65-F5344CB8AC3E}">
        <p14:creationId xmlns:p14="http://schemas.microsoft.com/office/powerpoint/2010/main" val="1847948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373EB0A2-4346-4344-906D-AEA597C65425}" type="datetimeFigureOut">
              <a:rPr lang="zh-TW" altLang="en-US" smtClean="0"/>
              <a:t>2017/10/3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AE975C6-986A-4726-94B5-ACD0976D0010}" type="slidenum">
              <a:rPr lang="zh-TW" altLang="en-US" smtClean="0"/>
              <a:t>‹#›</a:t>
            </a:fld>
            <a:endParaRPr lang="zh-TW" altLang="en-US"/>
          </a:p>
        </p:txBody>
      </p:sp>
    </p:spTree>
    <p:extLst>
      <p:ext uri="{BB962C8B-B14F-4D97-AF65-F5344CB8AC3E}">
        <p14:creationId xmlns:p14="http://schemas.microsoft.com/office/powerpoint/2010/main" val="1553607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3EB0A2-4346-4344-906D-AEA597C65425}" type="datetimeFigureOut">
              <a:rPr lang="zh-TW" altLang="en-US" smtClean="0"/>
              <a:t>2017/10/3</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E975C6-986A-4726-94B5-ACD0976D0010}" type="slidenum">
              <a:rPr lang="zh-TW" altLang="en-US" smtClean="0"/>
              <a:t>‹#›</a:t>
            </a:fld>
            <a:endParaRPr lang="zh-TW" altLang="en-US"/>
          </a:p>
        </p:txBody>
      </p:sp>
    </p:spTree>
    <p:extLst>
      <p:ext uri="{BB962C8B-B14F-4D97-AF65-F5344CB8AC3E}">
        <p14:creationId xmlns:p14="http://schemas.microsoft.com/office/powerpoint/2010/main" val="2691250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hyperlink" Target="https://cloud.google.com/bigquery/public-data/bay-bike-share" TargetMode="External"/><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hart" Target="../charts/chart2.xml"/><Relationship Id="rId11" Type="http://schemas.openxmlformats.org/officeDocument/2006/relationships/image" Target="../media/image17.png"/><Relationship Id="rId5" Type="http://schemas.openxmlformats.org/officeDocument/2006/relationships/image" Target="../media/image3.jpe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3.png"/><Relationship Id="rId4" Type="http://schemas.openxmlformats.org/officeDocument/2006/relationships/image" Target="../media/image3.jpe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jpe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p:txBody>
          <a:bodyPr/>
          <a:lstStyle/>
          <a:p>
            <a:endParaRPr lang="zh-TW" altLang="en-US"/>
          </a:p>
        </p:txBody>
      </p:sp>
      <p:pic>
        <p:nvPicPr>
          <p:cNvPr id="1026" name="Picture 2" descr="Image result for bike share bay area"/>
          <p:cNvPicPr>
            <a:picLocks noChangeAspect="1" noChangeArrowheads="1"/>
          </p:cNvPicPr>
          <p:nvPr/>
        </p:nvPicPr>
        <p:blipFill rotWithShape="1">
          <a:blip r:embed="rId2">
            <a:extLst>
              <a:ext uri="{28A0092B-C50C-407E-A947-70E740481C1C}">
                <a14:useLocalDpi xmlns:a14="http://schemas.microsoft.com/office/drawing/2010/main" val="0"/>
              </a:ext>
            </a:extLst>
          </a:blip>
          <a:srcRect t="28183" b="32490"/>
          <a:stretch/>
        </p:blipFill>
        <p:spPr bwMode="auto">
          <a:xfrm>
            <a:off x="172529" y="5486401"/>
            <a:ext cx="3173794" cy="12594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bike share bay are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5820" y="304799"/>
            <a:ext cx="9525000" cy="4953001"/>
          </a:xfrm>
          <a:prstGeom prst="rect">
            <a:avLst/>
          </a:prstGeom>
          <a:noFill/>
          <a:extLst>
            <a:ext uri="{909E8E84-426E-40DD-AFC4-6F175D3DCCD1}">
              <a14:hiddenFill xmlns:a14="http://schemas.microsoft.com/office/drawing/2010/main">
                <a:solidFill>
                  <a:srgbClr val="FFFFFF"/>
                </a:solidFill>
              </a14:hiddenFill>
            </a:ext>
          </a:extLst>
        </p:spPr>
      </p:pic>
      <p:sp>
        <p:nvSpPr>
          <p:cNvPr id="6" name="內容版面配置區 2"/>
          <p:cNvSpPr txBox="1">
            <a:spLocks/>
          </p:cNvSpPr>
          <p:nvPr/>
        </p:nvSpPr>
        <p:spPr>
          <a:xfrm>
            <a:off x="3346323" y="5722619"/>
            <a:ext cx="8061338" cy="57658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2800" b="1" dirty="0" smtClean="0"/>
              <a:t>- Understanding the route of bikes and examine whether the docks were built enough</a:t>
            </a:r>
          </a:p>
        </p:txBody>
      </p:sp>
      <p:sp>
        <p:nvSpPr>
          <p:cNvPr id="4" name="文字方塊 3"/>
          <p:cNvSpPr txBox="1"/>
          <p:nvPr/>
        </p:nvSpPr>
        <p:spPr>
          <a:xfrm>
            <a:off x="182689" y="4402604"/>
            <a:ext cx="1747711" cy="707886"/>
          </a:xfrm>
          <a:prstGeom prst="rect">
            <a:avLst/>
          </a:prstGeom>
          <a:noFill/>
        </p:spPr>
        <p:txBody>
          <a:bodyPr wrap="square" rtlCol="0">
            <a:spAutoFit/>
          </a:bodyPr>
          <a:lstStyle/>
          <a:p>
            <a:r>
              <a:rPr lang="en-US" altLang="zh-TW" sz="2000" dirty="0"/>
              <a:t>y</a:t>
            </a:r>
            <a:r>
              <a:rPr lang="en-US" altLang="zh-TW" sz="2000" dirty="0" smtClean="0"/>
              <a:t>c3238</a:t>
            </a:r>
          </a:p>
          <a:p>
            <a:r>
              <a:rPr lang="en-US" altLang="zh-TW" sz="2000" dirty="0" err="1" smtClean="0"/>
              <a:t>Ya-Hsuan</a:t>
            </a:r>
            <a:r>
              <a:rPr lang="en-US" altLang="zh-TW" sz="2000" dirty="0" smtClean="0"/>
              <a:t> Chuo</a:t>
            </a:r>
            <a:endParaRPr lang="zh-TW" altLang="en-US" sz="2000" dirty="0"/>
          </a:p>
        </p:txBody>
      </p:sp>
    </p:spTree>
    <p:extLst>
      <p:ext uri="{BB962C8B-B14F-4D97-AF65-F5344CB8AC3E}">
        <p14:creationId xmlns:p14="http://schemas.microsoft.com/office/powerpoint/2010/main" val="540042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45968" y="708908"/>
            <a:ext cx="11104880" cy="3170099"/>
          </a:xfrm>
          <a:prstGeom prst="rect">
            <a:avLst/>
          </a:prstGeom>
        </p:spPr>
        <p:txBody>
          <a:bodyPr wrap="square">
            <a:spAutoFit/>
          </a:bodyPr>
          <a:lstStyle/>
          <a:p>
            <a:pPr marL="285750" indent="-285750">
              <a:buFont typeface="Arial" panose="020B0604020202020204" pitchFamily="34" charset="0"/>
              <a:buChar char="•"/>
            </a:pPr>
            <a:r>
              <a:rPr lang="en-US" altLang="zh-TW" sz="2000" dirty="0" smtClean="0">
                <a:solidFill>
                  <a:schemeClr val="accent2">
                    <a:lumMod val="75000"/>
                  </a:schemeClr>
                </a:solidFill>
              </a:rPr>
              <a:t>We should really pay attention to the stations with insufficient docks.</a:t>
            </a:r>
          </a:p>
          <a:p>
            <a:pPr marL="285750" indent="-285750">
              <a:buFont typeface="Arial" panose="020B0604020202020204" pitchFamily="34" charset="0"/>
              <a:buChar char="•"/>
            </a:pPr>
            <a:r>
              <a:rPr lang="en-US" altLang="zh-TW" sz="2000" dirty="0" smtClean="0">
                <a:solidFill>
                  <a:schemeClr val="accent2">
                    <a:lumMod val="75000"/>
                  </a:schemeClr>
                </a:solidFill>
              </a:rPr>
              <a:t>Also consider to build more station near those station that customers start and end at the same place.</a:t>
            </a:r>
          </a:p>
          <a:p>
            <a:pPr marL="285750" indent="-285750">
              <a:buFont typeface="Arial" panose="020B0604020202020204" pitchFamily="34" charset="0"/>
              <a:buChar char="•"/>
            </a:pPr>
            <a:endParaRPr lang="en-US" altLang="zh-TW" sz="2000" dirty="0" smtClean="0">
              <a:solidFill>
                <a:schemeClr val="accent2">
                  <a:lumMod val="75000"/>
                </a:schemeClr>
              </a:solidFill>
            </a:endParaRPr>
          </a:p>
          <a:p>
            <a:pPr marL="285750" indent="-285750">
              <a:buFont typeface="Arial" panose="020B0604020202020204" pitchFamily="34" charset="0"/>
              <a:buChar char="•"/>
            </a:pPr>
            <a:endParaRPr lang="en-US" altLang="zh-TW" sz="2000" dirty="0"/>
          </a:p>
          <a:p>
            <a:pPr marL="285750" indent="-285750">
              <a:buFont typeface="Arial" panose="020B0604020202020204" pitchFamily="34" charset="0"/>
              <a:buChar char="•"/>
            </a:pPr>
            <a:endParaRPr lang="en-US" altLang="zh-TW" sz="2000" dirty="0" smtClean="0"/>
          </a:p>
          <a:p>
            <a:pPr marL="285750" indent="-285750">
              <a:buFont typeface="Arial" panose="020B0604020202020204" pitchFamily="34" charset="0"/>
              <a:buChar char="•"/>
            </a:pPr>
            <a:endParaRPr lang="en-US" altLang="zh-TW" sz="2000" dirty="0"/>
          </a:p>
          <a:p>
            <a:pPr marL="285750" indent="-285750">
              <a:buFont typeface="Arial" panose="020B0604020202020204" pitchFamily="34" charset="0"/>
              <a:buChar char="•"/>
            </a:pPr>
            <a:endParaRPr lang="en-US" altLang="zh-TW" sz="2000" dirty="0" smtClean="0"/>
          </a:p>
          <a:p>
            <a:pPr marL="285750" indent="-285750">
              <a:buFont typeface="Arial" panose="020B0604020202020204" pitchFamily="34" charset="0"/>
              <a:buChar char="•"/>
            </a:pPr>
            <a:endParaRPr lang="en-US" altLang="zh-TW" sz="2000" dirty="0" smtClean="0"/>
          </a:p>
          <a:p>
            <a:pPr marL="285750" indent="-285750">
              <a:buFont typeface="Arial" panose="020B0604020202020204" pitchFamily="34" charset="0"/>
              <a:buChar char="•"/>
            </a:pPr>
            <a:r>
              <a:rPr lang="en-US" altLang="zh-TW" sz="2000" dirty="0" smtClean="0"/>
              <a:t>Some duration of trips are over 24 hours. </a:t>
            </a:r>
          </a:p>
          <a:p>
            <a:pPr marL="285750" indent="-285750">
              <a:buFont typeface="Arial" panose="020B0604020202020204" pitchFamily="34" charset="0"/>
              <a:buChar char="•"/>
            </a:pPr>
            <a:r>
              <a:rPr lang="en-US" altLang="zh-TW" sz="2000" dirty="0" smtClean="0"/>
              <a:t>New station installed after 2013 need more data to analyze.</a:t>
            </a:r>
          </a:p>
        </p:txBody>
      </p:sp>
      <p:sp>
        <p:nvSpPr>
          <p:cNvPr id="5" name="矩形 4"/>
          <p:cNvSpPr/>
          <p:nvPr/>
        </p:nvSpPr>
        <p:spPr>
          <a:xfrm>
            <a:off x="0" y="6176963"/>
            <a:ext cx="12192000" cy="681036"/>
          </a:xfrm>
          <a:prstGeom prst="rect">
            <a:avLst/>
          </a:prstGeom>
          <a:solidFill>
            <a:srgbClr val="007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Picture 4" descr="Image result for bay area bike share logo"/>
          <p:cNvPicPr>
            <a:picLocks noChangeAspect="1" noChangeArrowheads="1"/>
          </p:cNvPicPr>
          <p:nvPr/>
        </p:nvPicPr>
        <p:blipFill rotWithShape="1">
          <a:blip r:embed="rId3">
            <a:extLst>
              <a:ext uri="{28A0092B-C50C-407E-A947-70E740481C1C}">
                <a14:useLocalDpi xmlns:a14="http://schemas.microsoft.com/office/drawing/2010/main" val="0"/>
              </a:ext>
            </a:extLst>
          </a:blip>
          <a:srcRect l="7373"/>
          <a:stretch/>
        </p:blipFill>
        <p:spPr bwMode="auto">
          <a:xfrm>
            <a:off x="1" y="6173338"/>
            <a:ext cx="1750141" cy="684661"/>
          </a:xfrm>
          <a:prstGeom prst="rect">
            <a:avLst/>
          </a:prstGeom>
          <a:noFill/>
          <a:extLst>
            <a:ext uri="{909E8E84-426E-40DD-AFC4-6F175D3DCCD1}">
              <a14:hiddenFill xmlns:a14="http://schemas.microsoft.com/office/drawing/2010/main">
                <a:solidFill>
                  <a:srgbClr val="FFFFFF"/>
                </a:solidFill>
              </a14:hiddenFill>
            </a:ext>
          </a:extLst>
        </p:spPr>
      </p:pic>
      <p:sp>
        <p:nvSpPr>
          <p:cNvPr id="17" name="內容版面配置區 2"/>
          <p:cNvSpPr>
            <a:spLocks noGrp="1"/>
          </p:cNvSpPr>
          <p:nvPr>
            <p:ph idx="1"/>
          </p:nvPr>
        </p:nvSpPr>
        <p:spPr>
          <a:xfrm>
            <a:off x="390240" y="156843"/>
            <a:ext cx="10960608" cy="552065"/>
          </a:xfrm>
        </p:spPr>
        <p:txBody>
          <a:bodyPr>
            <a:normAutofit/>
          </a:bodyPr>
          <a:lstStyle/>
          <a:p>
            <a:pPr marL="0" indent="0">
              <a:lnSpc>
                <a:spcPct val="100000"/>
              </a:lnSpc>
              <a:buNone/>
            </a:pPr>
            <a:r>
              <a:rPr lang="en-US" altLang="zh-TW" dirty="0" smtClean="0"/>
              <a:t>Recommendations &amp; Further analysis</a:t>
            </a:r>
          </a:p>
          <a:p>
            <a:pPr>
              <a:lnSpc>
                <a:spcPct val="100000"/>
              </a:lnSpc>
            </a:pPr>
            <a:endParaRPr lang="en-US" altLang="zh-TW" dirty="0" smtClean="0"/>
          </a:p>
          <a:p>
            <a:pPr>
              <a:lnSpc>
                <a:spcPct val="100000"/>
              </a:lnSpc>
            </a:pPr>
            <a:endParaRPr lang="zh-TW" altLang="en-US" dirty="0"/>
          </a:p>
          <a:p>
            <a:pPr marL="0" indent="0">
              <a:buNone/>
            </a:pPr>
            <a:endParaRPr lang="zh-TW" altLang="en-US" dirty="0"/>
          </a:p>
        </p:txBody>
      </p:sp>
      <p:graphicFrame>
        <p:nvGraphicFramePr>
          <p:cNvPr id="18" name="表格 17"/>
          <p:cNvGraphicFramePr>
            <a:graphicFrameLocks noGrp="1"/>
          </p:cNvGraphicFramePr>
          <p:nvPr>
            <p:extLst>
              <p:ext uri="{D42A27DB-BD31-4B8C-83A1-F6EECF244321}">
                <p14:modId xmlns:p14="http://schemas.microsoft.com/office/powerpoint/2010/main" val="2036462044"/>
              </p:ext>
            </p:extLst>
          </p:nvPr>
        </p:nvGraphicFramePr>
        <p:xfrm>
          <a:off x="562386" y="1665410"/>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435628006"/>
                    </a:ext>
                  </a:extLst>
                </a:gridCol>
                <a:gridCol w="2032000">
                  <a:extLst>
                    <a:ext uri="{9D8B030D-6E8A-4147-A177-3AD203B41FA5}">
                      <a16:colId xmlns:a16="http://schemas.microsoft.com/office/drawing/2014/main" val="903049699"/>
                    </a:ext>
                  </a:extLst>
                </a:gridCol>
                <a:gridCol w="2032000">
                  <a:extLst>
                    <a:ext uri="{9D8B030D-6E8A-4147-A177-3AD203B41FA5}">
                      <a16:colId xmlns:a16="http://schemas.microsoft.com/office/drawing/2014/main" val="2180915901"/>
                    </a:ext>
                  </a:extLst>
                </a:gridCol>
                <a:gridCol w="2032000">
                  <a:extLst>
                    <a:ext uri="{9D8B030D-6E8A-4147-A177-3AD203B41FA5}">
                      <a16:colId xmlns:a16="http://schemas.microsoft.com/office/drawing/2014/main" val="1898874922"/>
                    </a:ext>
                  </a:extLst>
                </a:gridCol>
              </a:tblGrid>
              <a:tr h="370840">
                <a:tc grid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Trips</a:t>
                      </a:r>
                      <a:r>
                        <a:rPr lang="en-US" altLang="zh-TW" baseline="0" dirty="0" smtClean="0"/>
                        <a:t> over 24 hours??? </a:t>
                      </a:r>
                      <a:r>
                        <a:rPr lang="en-US" altLang="zh-TW" sz="1800" dirty="0" smtClean="0"/>
                        <a:t>Did they really rent the bike over 24 hours? </a:t>
                      </a:r>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691987422"/>
                  </a:ext>
                </a:extLst>
              </a:tr>
              <a:tr h="370840">
                <a:tc>
                  <a:txBody>
                    <a:bodyPr/>
                    <a:lstStyle/>
                    <a:p>
                      <a:endParaRPr lang="zh-TW" altLang="en-US" dirty="0"/>
                    </a:p>
                  </a:txBody>
                  <a:tcPr/>
                </a:tc>
                <a:tc>
                  <a:txBody>
                    <a:bodyPr/>
                    <a:lstStyle/>
                    <a:p>
                      <a:r>
                        <a:rPr lang="en-US" altLang="zh-TW" dirty="0" smtClean="0"/>
                        <a:t>Times</a:t>
                      </a:r>
                      <a:endParaRPr lang="zh-TW" altLang="en-US" dirty="0"/>
                    </a:p>
                  </a:txBody>
                  <a:tcPr/>
                </a:tc>
                <a:tc>
                  <a:txBody>
                    <a:bodyPr/>
                    <a:lstStyle/>
                    <a:p>
                      <a:r>
                        <a:rPr lang="en-US" altLang="zh-TW" dirty="0" smtClean="0"/>
                        <a:t>Total </a:t>
                      </a:r>
                      <a:endParaRPr lang="zh-TW" altLang="en-US" dirty="0"/>
                    </a:p>
                  </a:txBody>
                  <a:tcPr/>
                </a:tc>
                <a:tc>
                  <a:txBody>
                    <a:bodyPr/>
                    <a:lstStyle/>
                    <a:p>
                      <a:r>
                        <a:rPr lang="en-US" altLang="zh-TW" dirty="0" err="1" smtClean="0"/>
                        <a:t>Propotion</a:t>
                      </a:r>
                      <a:r>
                        <a:rPr lang="en-US" altLang="zh-TW" dirty="0" smtClean="0"/>
                        <a:t> </a:t>
                      </a:r>
                      <a:endParaRPr lang="zh-TW" altLang="en-US" dirty="0"/>
                    </a:p>
                  </a:txBody>
                  <a:tcPr/>
                </a:tc>
                <a:extLst>
                  <a:ext uri="{0D108BD9-81ED-4DB2-BD59-A6C34878D82A}">
                    <a16:rowId xmlns:a16="http://schemas.microsoft.com/office/drawing/2014/main" val="3628437339"/>
                  </a:ext>
                </a:extLst>
              </a:tr>
              <a:tr h="370840">
                <a:tc>
                  <a:txBody>
                    <a:bodyPr/>
                    <a:lstStyle/>
                    <a:p>
                      <a:r>
                        <a:rPr lang="en-US" altLang="zh-TW" dirty="0" smtClean="0"/>
                        <a:t>stations</a:t>
                      </a:r>
                      <a:endParaRPr lang="zh-TW" altLang="en-US" dirty="0"/>
                    </a:p>
                  </a:txBody>
                  <a:tcPr/>
                </a:tc>
                <a:tc>
                  <a:txBody>
                    <a:bodyPr/>
                    <a:lstStyle/>
                    <a:p>
                      <a:r>
                        <a:rPr lang="en-US" altLang="zh-TW" dirty="0" smtClean="0"/>
                        <a:t>66</a:t>
                      </a:r>
                      <a:endParaRPr lang="zh-TW" altLang="en-US" dirty="0"/>
                    </a:p>
                  </a:txBody>
                  <a:tcPr/>
                </a:tc>
                <a:tc>
                  <a:txBody>
                    <a:bodyPr/>
                    <a:lstStyle/>
                    <a:p>
                      <a:r>
                        <a:rPr lang="en-US" altLang="zh-TW" dirty="0" smtClean="0"/>
                        <a:t>74</a:t>
                      </a:r>
                      <a:endParaRPr lang="zh-TW" altLang="en-US" dirty="0"/>
                    </a:p>
                  </a:txBody>
                  <a:tcPr/>
                </a:tc>
                <a:tc>
                  <a:txBody>
                    <a:bodyPr/>
                    <a:lstStyle/>
                    <a:p>
                      <a:r>
                        <a:rPr lang="en-US" altLang="zh-TW" sz="1800" kern="1200" dirty="0" smtClean="0">
                          <a:solidFill>
                            <a:schemeClr val="dk1"/>
                          </a:solidFill>
                          <a:effectLst/>
                          <a:latin typeface="+mn-lt"/>
                          <a:ea typeface="+mn-ea"/>
                          <a:cs typeface="+mn-cs"/>
                        </a:rPr>
                        <a:t>89 %</a:t>
                      </a:r>
                      <a:endParaRPr lang="zh-TW" altLang="en-US" dirty="0"/>
                    </a:p>
                  </a:txBody>
                  <a:tcPr/>
                </a:tc>
                <a:extLst>
                  <a:ext uri="{0D108BD9-81ED-4DB2-BD59-A6C34878D82A}">
                    <a16:rowId xmlns:a16="http://schemas.microsoft.com/office/drawing/2014/main" val="1102410742"/>
                  </a:ext>
                </a:extLst>
              </a:tr>
              <a:tr h="370840">
                <a:tc>
                  <a:txBody>
                    <a:bodyPr/>
                    <a:lstStyle/>
                    <a:p>
                      <a:r>
                        <a:rPr lang="en-US" altLang="zh-TW" dirty="0" smtClean="0"/>
                        <a:t>trips</a:t>
                      </a:r>
                      <a:endParaRPr lang="zh-TW" altLang="en-US" dirty="0"/>
                    </a:p>
                  </a:txBody>
                  <a:tcPr/>
                </a:tc>
                <a:tc>
                  <a:txBody>
                    <a:bodyPr/>
                    <a:lstStyle/>
                    <a:p>
                      <a:r>
                        <a:rPr lang="en-US" altLang="zh-TW" dirty="0" smtClean="0"/>
                        <a:t>289</a:t>
                      </a:r>
                      <a:endParaRPr lang="zh-TW" altLang="en-US" dirty="0"/>
                    </a:p>
                  </a:txBody>
                  <a:tcPr/>
                </a:tc>
                <a:tc>
                  <a:txBody>
                    <a:bodyPr/>
                    <a:lstStyle/>
                    <a:p>
                      <a:r>
                        <a:rPr lang="en-US" altLang="zh-TW" sz="1800" kern="1200" dirty="0" smtClean="0">
                          <a:solidFill>
                            <a:schemeClr val="dk1"/>
                          </a:solidFill>
                          <a:effectLst/>
                          <a:latin typeface="+mn-lt"/>
                          <a:ea typeface="+mn-ea"/>
                          <a:cs typeface="+mn-cs"/>
                        </a:rPr>
                        <a:t>983648</a:t>
                      </a:r>
                      <a:endParaRPr lang="zh-TW" altLang="en-US" dirty="0"/>
                    </a:p>
                  </a:txBody>
                  <a:tcPr/>
                </a:tc>
                <a:tc>
                  <a:txBody>
                    <a:bodyPr/>
                    <a:lstStyle/>
                    <a:p>
                      <a:r>
                        <a:rPr lang="en-US" altLang="zh-TW" sz="1800" kern="1200" dirty="0" smtClean="0">
                          <a:solidFill>
                            <a:schemeClr val="dk1"/>
                          </a:solidFill>
                          <a:effectLst/>
                          <a:latin typeface="+mn-lt"/>
                          <a:ea typeface="+mn-ea"/>
                          <a:cs typeface="+mn-cs"/>
                        </a:rPr>
                        <a:t>0.3</a:t>
                      </a:r>
                      <a:r>
                        <a:rPr lang="en-US" altLang="zh-TW" sz="1800" kern="1200" baseline="0" dirty="0" smtClean="0">
                          <a:solidFill>
                            <a:schemeClr val="dk1"/>
                          </a:solidFill>
                          <a:effectLst/>
                          <a:latin typeface="+mn-lt"/>
                          <a:ea typeface="+mn-ea"/>
                          <a:cs typeface="+mn-cs"/>
                        </a:rPr>
                        <a:t> %</a:t>
                      </a:r>
                      <a:endParaRPr lang="zh-TW" altLang="en-US" dirty="0"/>
                    </a:p>
                  </a:txBody>
                  <a:tcPr/>
                </a:tc>
                <a:extLst>
                  <a:ext uri="{0D108BD9-81ED-4DB2-BD59-A6C34878D82A}">
                    <a16:rowId xmlns:a16="http://schemas.microsoft.com/office/drawing/2014/main" val="997360459"/>
                  </a:ext>
                </a:extLst>
              </a:tr>
            </a:tbl>
          </a:graphicData>
        </a:graphic>
      </p:graphicFrame>
      <p:graphicFrame>
        <p:nvGraphicFramePr>
          <p:cNvPr id="8" name="資料庫圖表 7"/>
          <p:cNvGraphicFramePr/>
          <p:nvPr>
            <p:extLst>
              <p:ext uri="{D42A27DB-BD31-4B8C-83A1-F6EECF244321}">
                <p14:modId xmlns:p14="http://schemas.microsoft.com/office/powerpoint/2010/main" val="819258798"/>
              </p:ext>
            </p:extLst>
          </p:nvPr>
        </p:nvGraphicFramePr>
        <p:xfrm>
          <a:off x="3339547" y="3541178"/>
          <a:ext cx="8666480" cy="25821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Picture 4" descr="Image result for bike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2392" y="4123295"/>
            <a:ext cx="2027155" cy="2027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9597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01873" y="167820"/>
            <a:ext cx="6197184" cy="3865700"/>
          </a:xfrm>
        </p:spPr>
        <p:txBody>
          <a:bodyPr>
            <a:normAutofit fontScale="92500" lnSpcReduction="10000"/>
          </a:bodyPr>
          <a:lstStyle/>
          <a:p>
            <a:r>
              <a:rPr lang="en-US" altLang="zh-TW" dirty="0" smtClean="0"/>
              <a:t>The </a:t>
            </a:r>
            <a:r>
              <a:rPr lang="en-US" altLang="zh-TW" dirty="0"/>
              <a:t>Bay Area Bike Share is the region’s bike sharing system with </a:t>
            </a:r>
            <a:r>
              <a:rPr lang="en-US" altLang="zh-TW" dirty="0" smtClean="0"/>
              <a:t>74 </a:t>
            </a:r>
            <a:r>
              <a:rPr lang="en-US" altLang="zh-TW" dirty="0"/>
              <a:t>stations across the region, with locations in San Francisco </a:t>
            </a:r>
            <a:r>
              <a:rPr lang="en-US" altLang="zh-TW" dirty="0" smtClean="0"/>
              <a:t>bay area. </a:t>
            </a:r>
          </a:p>
          <a:p>
            <a:r>
              <a:rPr lang="en-US" altLang="zh-TW" dirty="0" smtClean="0"/>
              <a:t>Source</a:t>
            </a:r>
            <a:r>
              <a:rPr lang="en-US" altLang="zh-TW" smtClean="0"/>
              <a:t>: </a:t>
            </a:r>
            <a:r>
              <a:rPr lang="en-US" altLang="zh-TW">
                <a:hlinkClick r:id="rId3"/>
              </a:rPr>
              <a:t>https</a:t>
            </a:r>
            <a:r>
              <a:rPr lang="en-US" altLang="zh-TW">
                <a:hlinkClick r:id="rId3"/>
              </a:rPr>
              <a:t>://</a:t>
            </a:r>
            <a:r>
              <a:rPr lang="en-US" altLang="zh-TW" smtClean="0">
                <a:hlinkClick r:id="rId3"/>
              </a:rPr>
              <a:t>cloud.google.com/bigquery/public-data/bay-bike-share</a:t>
            </a:r>
            <a:endParaRPr lang="en-US" altLang="zh-TW" smtClean="0"/>
          </a:p>
          <a:p>
            <a:r>
              <a:rPr lang="en-US" altLang="zh-TW" smtClean="0"/>
              <a:t>Datasets </a:t>
            </a:r>
            <a:r>
              <a:rPr lang="en-US" altLang="zh-TW" dirty="0" smtClean="0"/>
              <a:t>are the records of bike trips from 2013-08-30 to 2016-08-30 with 983,648 trips. The average demand is about 898 trip/per day. </a:t>
            </a:r>
          </a:p>
          <a:p>
            <a:endParaRPr lang="zh-TW" altLang="en-US" dirty="0"/>
          </a:p>
        </p:txBody>
      </p:sp>
      <p:sp>
        <p:nvSpPr>
          <p:cNvPr id="9" name="矩形 8"/>
          <p:cNvSpPr/>
          <p:nvPr/>
        </p:nvSpPr>
        <p:spPr>
          <a:xfrm>
            <a:off x="0" y="6176963"/>
            <a:ext cx="12192000" cy="681036"/>
          </a:xfrm>
          <a:prstGeom prst="rect">
            <a:avLst/>
          </a:prstGeom>
          <a:solidFill>
            <a:srgbClr val="007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Picture 4" descr="Image result for bay area bike share logo"/>
          <p:cNvPicPr>
            <a:picLocks noChangeAspect="1" noChangeArrowheads="1"/>
          </p:cNvPicPr>
          <p:nvPr/>
        </p:nvPicPr>
        <p:blipFill rotWithShape="1">
          <a:blip r:embed="rId4">
            <a:extLst>
              <a:ext uri="{28A0092B-C50C-407E-A947-70E740481C1C}">
                <a14:useLocalDpi xmlns:a14="http://schemas.microsoft.com/office/drawing/2010/main" val="0"/>
              </a:ext>
            </a:extLst>
          </a:blip>
          <a:srcRect l="7373"/>
          <a:stretch/>
        </p:blipFill>
        <p:spPr bwMode="auto">
          <a:xfrm>
            <a:off x="1" y="6173338"/>
            <a:ext cx="1750141" cy="68466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svcrelo.com/uploads/2/4/8/8/24887252/5854326.png?280"/>
          <p:cNvPicPr>
            <a:picLocks noChangeAspect="1" noChangeArrowheads="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6399058" y="178317"/>
            <a:ext cx="5694618" cy="56126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橢圓 6"/>
          <p:cNvSpPr/>
          <p:nvPr/>
        </p:nvSpPr>
        <p:spPr>
          <a:xfrm>
            <a:off x="6754759" y="178317"/>
            <a:ext cx="1435510" cy="972062"/>
          </a:xfrm>
          <a:prstGeom prst="ellipse">
            <a:avLst/>
          </a:prstGeom>
          <a:noFill/>
          <a:ln w="57150">
            <a:solidFill>
              <a:schemeClr val="bg2">
                <a:lumMod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3" name="橢圓 12"/>
          <p:cNvSpPr/>
          <p:nvPr/>
        </p:nvSpPr>
        <p:spPr>
          <a:xfrm>
            <a:off x="7973959" y="2518291"/>
            <a:ext cx="1327355" cy="814849"/>
          </a:xfrm>
          <a:prstGeom prst="ellipse">
            <a:avLst/>
          </a:prstGeom>
          <a:noFill/>
          <a:ln w="57150">
            <a:solidFill>
              <a:schemeClr val="bg2">
                <a:lumMod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4" name="橢圓 13"/>
          <p:cNvSpPr/>
          <p:nvPr/>
        </p:nvSpPr>
        <p:spPr>
          <a:xfrm>
            <a:off x="8180219" y="3283567"/>
            <a:ext cx="1165123" cy="610930"/>
          </a:xfrm>
          <a:prstGeom prst="ellipse">
            <a:avLst/>
          </a:prstGeom>
          <a:noFill/>
          <a:ln w="57150">
            <a:solidFill>
              <a:schemeClr val="bg2">
                <a:lumMod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5" name="橢圓 14"/>
          <p:cNvSpPr/>
          <p:nvPr/>
        </p:nvSpPr>
        <p:spPr>
          <a:xfrm>
            <a:off x="9216870" y="3179832"/>
            <a:ext cx="1234818" cy="939890"/>
          </a:xfrm>
          <a:prstGeom prst="ellipse">
            <a:avLst/>
          </a:prstGeom>
          <a:noFill/>
          <a:ln w="57150">
            <a:solidFill>
              <a:schemeClr val="bg2">
                <a:lumMod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 name="圓角矩形圖說文字 7"/>
          <p:cNvSpPr/>
          <p:nvPr/>
        </p:nvSpPr>
        <p:spPr>
          <a:xfrm>
            <a:off x="8545971" y="513736"/>
            <a:ext cx="598028" cy="574318"/>
          </a:xfrm>
          <a:prstGeom prst="wedgeRoundRectCallout">
            <a:avLst>
              <a:gd name="adj1" fmla="val -109024"/>
              <a:gd name="adj2" fmla="val -31398"/>
              <a:gd name="adj3" fmla="val 1666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37</a:t>
            </a:r>
            <a:endParaRPr lang="zh-TW" altLang="en-US" dirty="0"/>
          </a:p>
        </p:txBody>
      </p:sp>
      <p:sp>
        <p:nvSpPr>
          <p:cNvPr id="17" name="圓角矩形圖說文字 16"/>
          <p:cNvSpPr/>
          <p:nvPr/>
        </p:nvSpPr>
        <p:spPr>
          <a:xfrm>
            <a:off x="9763941" y="1943973"/>
            <a:ext cx="598028" cy="574318"/>
          </a:xfrm>
          <a:prstGeom prst="wedgeRoundRectCallout">
            <a:avLst>
              <a:gd name="adj1" fmla="val -135330"/>
              <a:gd name="adj2" fmla="val 74745"/>
              <a:gd name="adj3" fmla="val 1666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7</a:t>
            </a:r>
            <a:endParaRPr lang="zh-TW" altLang="en-US" dirty="0"/>
          </a:p>
        </p:txBody>
      </p:sp>
      <p:sp>
        <p:nvSpPr>
          <p:cNvPr id="18" name="圓角矩形圖說文字 17"/>
          <p:cNvSpPr/>
          <p:nvPr/>
        </p:nvSpPr>
        <p:spPr>
          <a:xfrm>
            <a:off x="7735244" y="4119722"/>
            <a:ext cx="573447" cy="574318"/>
          </a:xfrm>
          <a:prstGeom prst="wedgeRoundRectCallout">
            <a:avLst>
              <a:gd name="adj1" fmla="val 38431"/>
              <a:gd name="adj2" fmla="val -98165"/>
              <a:gd name="adj3" fmla="val 1666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5</a:t>
            </a:r>
            <a:endParaRPr lang="zh-TW" altLang="en-US" dirty="0"/>
          </a:p>
        </p:txBody>
      </p:sp>
      <p:sp>
        <p:nvSpPr>
          <p:cNvPr id="19" name="圓角矩形圖說文字 18"/>
          <p:cNvSpPr/>
          <p:nvPr/>
        </p:nvSpPr>
        <p:spPr>
          <a:xfrm>
            <a:off x="11418579" y="5273793"/>
            <a:ext cx="573447" cy="574318"/>
          </a:xfrm>
          <a:prstGeom prst="wedgeRoundRectCallout">
            <a:avLst>
              <a:gd name="adj1" fmla="val -35296"/>
              <a:gd name="adj2" fmla="val -108437"/>
              <a:gd name="adj3" fmla="val 1666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18</a:t>
            </a:r>
            <a:endParaRPr lang="zh-TW" altLang="en-US" dirty="0"/>
          </a:p>
        </p:txBody>
      </p:sp>
      <p:sp>
        <p:nvSpPr>
          <p:cNvPr id="11" name="文字方塊 10"/>
          <p:cNvSpPr txBox="1"/>
          <p:nvPr/>
        </p:nvSpPr>
        <p:spPr>
          <a:xfrm>
            <a:off x="6769663" y="5724244"/>
            <a:ext cx="4757789" cy="369332"/>
          </a:xfrm>
          <a:prstGeom prst="rect">
            <a:avLst/>
          </a:prstGeom>
          <a:noFill/>
        </p:spPr>
        <p:txBody>
          <a:bodyPr wrap="square" rtlCol="0">
            <a:spAutoFit/>
          </a:bodyPr>
          <a:lstStyle/>
          <a:p>
            <a:r>
              <a:rPr lang="en-US" altLang="zh-TW" dirty="0" smtClean="0"/>
              <a:t>The bike station’s distribution in the 5 landmarks</a:t>
            </a:r>
            <a:endParaRPr lang="zh-TW" altLang="en-US" dirty="0"/>
          </a:p>
        </p:txBody>
      </p:sp>
      <p:pic>
        <p:nvPicPr>
          <p:cNvPr id="3080" name="Picture 8" descr="Image result for bike station ic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7874" r="36526"/>
          <a:stretch/>
        </p:blipFill>
        <p:spPr bwMode="auto">
          <a:xfrm>
            <a:off x="8584951" y="119901"/>
            <a:ext cx="520068" cy="544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Image result for bike station ic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7874" r="36526"/>
          <a:stretch/>
        </p:blipFill>
        <p:spPr bwMode="auto">
          <a:xfrm>
            <a:off x="9802921" y="1560901"/>
            <a:ext cx="520068" cy="544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Image result for bike station ic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7874" r="36526"/>
          <a:stretch/>
        </p:blipFill>
        <p:spPr bwMode="auto">
          <a:xfrm>
            <a:off x="7557393" y="3764111"/>
            <a:ext cx="520068" cy="544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Image result for bike station ic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7874" r="36526"/>
          <a:stretch/>
        </p:blipFill>
        <p:spPr bwMode="auto">
          <a:xfrm>
            <a:off x="11703362" y="4877502"/>
            <a:ext cx="520068" cy="544447"/>
          </a:xfrm>
          <a:prstGeom prst="rect">
            <a:avLst/>
          </a:prstGeom>
          <a:noFill/>
          <a:extLst>
            <a:ext uri="{909E8E84-426E-40DD-AFC4-6F175D3DCCD1}">
              <a14:hiddenFill xmlns:a14="http://schemas.microsoft.com/office/drawing/2010/main">
                <a:solidFill>
                  <a:srgbClr val="FFFFFF"/>
                </a:solidFill>
              </a14:hiddenFill>
            </a:ext>
          </a:extLst>
        </p:spPr>
      </p:pic>
      <p:sp>
        <p:nvSpPr>
          <p:cNvPr id="30" name="橢圓 29"/>
          <p:cNvSpPr/>
          <p:nvPr/>
        </p:nvSpPr>
        <p:spPr>
          <a:xfrm>
            <a:off x="10538239" y="4262249"/>
            <a:ext cx="1339129" cy="708967"/>
          </a:xfrm>
          <a:prstGeom prst="ellipse">
            <a:avLst/>
          </a:prstGeom>
          <a:noFill/>
          <a:ln w="57150">
            <a:solidFill>
              <a:schemeClr val="bg2">
                <a:lumMod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1" name="圓角矩形圖說文字 30"/>
          <p:cNvSpPr/>
          <p:nvPr/>
        </p:nvSpPr>
        <p:spPr>
          <a:xfrm>
            <a:off x="10761839" y="2663534"/>
            <a:ext cx="598028" cy="574318"/>
          </a:xfrm>
          <a:prstGeom prst="wedgeRoundRectCallout">
            <a:avLst>
              <a:gd name="adj1" fmla="val -135330"/>
              <a:gd name="adj2" fmla="val 74745"/>
              <a:gd name="adj3" fmla="val 1666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7</a:t>
            </a:r>
            <a:endParaRPr lang="zh-TW" altLang="en-US" dirty="0"/>
          </a:p>
        </p:txBody>
      </p:sp>
      <p:pic>
        <p:nvPicPr>
          <p:cNvPr id="32" name="Picture 8" descr="Image result for bike station ic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7874" r="36526"/>
          <a:stretch/>
        </p:blipFill>
        <p:spPr bwMode="auto">
          <a:xfrm>
            <a:off x="11007384" y="2307923"/>
            <a:ext cx="520068" cy="5444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4" name="圖表 33"/>
          <p:cNvGraphicFramePr>
            <a:graphicFrameLocks/>
          </p:cNvGraphicFramePr>
          <p:nvPr>
            <p:extLst>
              <p:ext uri="{D42A27DB-BD31-4B8C-83A1-F6EECF244321}">
                <p14:modId xmlns:p14="http://schemas.microsoft.com/office/powerpoint/2010/main" val="2151833946"/>
              </p:ext>
            </p:extLst>
          </p:nvPr>
        </p:nvGraphicFramePr>
        <p:xfrm>
          <a:off x="1748995" y="3723471"/>
          <a:ext cx="4309246" cy="253508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8634060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10503" y="493776"/>
            <a:ext cx="3429000" cy="5879592"/>
          </a:xfrm>
        </p:spPr>
        <p:txBody>
          <a:bodyPr>
            <a:normAutofit/>
          </a:bodyPr>
          <a:lstStyle/>
          <a:p>
            <a:pPr marL="0" indent="0">
              <a:buNone/>
            </a:pPr>
            <a:r>
              <a:rPr lang="en-US" altLang="zh-TW" sz="3000" b="1" dirty="0" smtClean="0"/>
              <a:t>Normalization</a:t>
            </a:r>
          </a:p>
          <a:p>
            <a:r>
              <a:rPr lang="en-US" altLang="zh-TW" dirty="0" err="1" smtClean="0"/>
              <a:t>Bikestatus</a:t>
            </a:r>
            <a:endParaRPr lang="en-US" altLang="zh-TW" dirty="0" smtClean="0"/>
          </a:p>
          <a:p>
            <a:r>
              <a:rPr lang="en-US" altLang="zh-TW" dirty="0" err="1" smtClean="0"/>
              <a:t>Biketrips</a:t>
            </a:r>
            <a:endParaRPr lang="en-US" altLang="zh-TW" dirty="0" smtClean="0"/>
          </a:p>
          <a:p>
            <a:r>
              <a:rPr lang="en-US" altLang="zh-TW" dirty="0" err="1" smtClean="0"/>
              <a:t>Bikestations</a:t>
            </a:r>
            <a:endParaRPr lang="en-US" altLang="zh-TW" dirty="0" smtClean="0"/>
          </a:p>
          <a:p>
            <a:pPr marL="0" indent="0">
              <a:buNone/>
            </a:pPr>
            <a:endParaRPr lang="en-US" altLang="zh-TW" dirty="0" smtClean="0"/>
          </a:p>
          <a:p>
            <a:r>
              <a:rPr lang="en-US" altLang="zh-TW" dirty="0" err="1" smtClean="0"/>
              <a:t>Bikestatus</a:t>
            </a:r>
            <a:endParaRPr lang="en-US" altLang="zh-TW" dirty="0" smtClean="0"/>
          </a:p>
          <a:p>
            <a:r>
              <a:rPr lang="en-US" altLang="zh-TW" dirty="0" err="1" smtClean="0"/>
              <a:t>Bikestations</a:t>
            </a:r>
            <a:endParaRPr lang="en-US" altLang="zh-TW" dirty="0" smtClean="0"/>
          </a:p>
          <a:p>
            <a:r>
              <a:rPr lang="en-US" altLang="zh-TW" dirty="0" err="1" smtClean="0"/>
              <a:t>Biketrips</a:t>
            </a:r>
            <a:endParaRPr lang="en-US" altLang="zh-TW" dirty="0" smtClean="0"/>
          </a:p>
          <a:p>
            <a:r>
              <a:rPr lang="en-US" altLang="zh-TW" dirty="0" smtClean="0"/>
              <a:t>Bikes</a:t>
            </a:r>
          </a:p>
          <a:p>
            <a:r>
              <a:rPr lang="en-US" altLang="zh-TW" dirty="0" smtClean="0"/>
              <a:t>Landmarks</a:t>
            </a:r>
          </a:p>
          <a:p>
            <a:pPr marL="0" indent="0">
              <a:buNone/>
            </a:pPr>
            <a:endParaRPr lang="en-US" altLang="zh-TW" dirty="0" smtClean="0"/>
          </a:p>
        </p:txBody>
      </p:sp>
      <p:sp>
        <p:nvSpPr>
          <p:cNvPr id="8" name="矩形 7"/>
          <p:cNvSpPr/>
          <p:nvPr/>
        </p:nvSpPr>
        <p:spPr>
          <a:xfrm>
            <a:off x="0" y="6176963"/>
            <a:ext cx="12192000" cy="681036"/>
          </a:xfrm>
          <a:prstGeom prst="rect">
            <a:avLst/>
          </a:prstGeom>
          <a:solidFill>
            <a:srgbClr val="007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Picture 4" descr="Image result for bay area bike share logo"/>
          <p:cNvPicPr>
            <a:picLocks noChangeAspect="1" noChangeArrowheads="1"/>
          </p:cNvPicPr>
          <p:nvPr/>
        </p:nvPicPr>
        <p:blipFill rotWithShape="1">
          <a:blip r:embed="rId3">
            <a:extLst>
              <a:ext uri="{28A0092B-C50C-407E-A947-70E740481C1C}">
                <a14:useLocalDpi xmlns:a14="http://schemas.microsoft.com/office/drawing/2010/main" val="0"/>
              </a:ext>
            </a:extLst>
          </a:blip>
          <a:srcRect l="7373"/>
          <a:stretch/>
        </p:blipFill>
        <p:spPr bwMode="auto">
          <a:xfrm>
            <a:off x="1" y="6173338"/>
            <a:ext cx="1750141" cy="684661"/>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p:cNvPicPr/>
          <p:nvPr/>
        </p:nvPicPr>
        <p:blipFill>
          <a:blip r:embed="rId4"/>
          <a:stretch>
            <a:fillRect/>
          </a:stretch>
        </p:blipFill>
        <p:spPr>
          <a:xfrm>
            <a:off x="2989006" y="648929"/>
            <a:ext cx="8908025" cy="5181600"/>
          </a:xfrm>
          <a:prstGeom prst="rect">
            <a:avLst/>
          </a:prstGeom>
        </p:spPr>
      </p:pic>
      <p:sp>
        <p:nvSpPr>
          <p:cNvPr id="4" name="向下箭號 3"/>
          <p:cNvSpPr/>
          <p:nvPr/>
        </p:nvSpPr>
        <p:spPr>
          <a:xfrm>
            <a:off x="1292942" y="2618513"/>
            <a:ext cx="457200" cy="47548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455887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97465" y="1772521"/>
            <a:ext cx="3871452" cy="5217103"/>
          </a:xfrm>
        </p:spPr>
        <p:txBody>
          <a:bodyPr/>
          <a:lstStyle/>
          <a:p>
            <a:r>
              <a:rPr lang="en-US" altLang="zh-TW" dirty="0" smtClean="0"/>
              <a:t>Government would consider whether the bike share program is efficient in the area</a:t>
            </a:r>
          </a:p>
          <a:p>
            <a:r>
              <a:rPr lang="en-US" altLang="zh-TW" i="1" dirty="0" smtClean="0">
                <a:solidFill>
                  <a:schemeClr val="accent2"/>
                </a:solidFill>
              </a:rPr>
              <a:t>Given the existing number of bikes now, are the docks in each station built enough to accommodate?  </a:t>
            </a:r>
            <a:endParaRPr lang="zh-TW" altLang="en-US" i="1" dirty="0">
              <a:solidFill>
                <a:schemeClr val="accent2"/>
              </a:solidFill>
            </a:endParaRPr>
          </a:p>
        </p:txBody>
      </p:sp>
      <p:sp>
        <p:nvSpPr>
          <p:cNvPr id="5" name="矩形 4"/>
          <p:cNvSpPr/>
          <p:nvPr/>
        </p:nvSpPr>
        <p:spPr>
          <a:xfrm>
            <a:off x="0" y="6176963"/>
            <a:ext cx="12192000" cy="681036"/>
          </a:xfrm>
          <a:prstGeom prst="rect">
            <a:avLst/>
          </a:prstGeom>
          <a:solidFill>
            <a:srgbClr val="007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Picture 4" descr="Image result for bay area bike share logo"/>
          <p:cNvPicPr>
            <a:picLocks noChangeAspect="1" noChangeArrowheads="1"/>
          </p:cNvPicPr>
          <p:nvPr/>
        </p:nvPicPr>
        <p:blipFill rotWithShape="1">
          <a:blip r:embed="rId3">
            <a:extLst>
              <a:ext uri="{28A0092B-C50C-407E-A947-70E740481C1C}">
                <a14:useLocalDpi xmlns:a14="http://schemas.microsoft.com/office/drawing/2010/main" val="0"/>
              </a:ext>
            </a:extLst>
          </a:blip>
          <a:srcRect l="7373"/>
          <a:stretch/>
        </p:blipFill>
        <p:spPr bwMode="auto">
          <a:xfrm>
            <a:off x="1" y="6173338"/>
            <a:ext cx="1750141" cy="68466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Image result for motivat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4291" y="516485"/>
            <a:ext cx="2684486" cy="80008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company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367" y="1477551"/>
            <a:ext cx="3726962" cy="372696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government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88663" y="181510"/>
            <a:ext cx="1409263" cy="1409263"/>
          </a:xfrm>
          <a:prstGeom prst="rect">
            <a:avLst/>
          </a:prstGeom>
          <a:noFill/>
          <a:extLst>
            <a:ext uri="{909E8E84-426E-40DD-AFC4-6F175D3DCCD1}">
              <a14:hiddenFill xmlns:a14="http://schemas.microsoft.com/office/drawing/2010/main">
                <a:solidFill>
                  <a:srgbClr val="FFFFFF"/>
                </a:solidFill>
              </a14:hiddenFill>
            </a:ext>
          </a:extLst>
        </p:spPr>
      </p:pic>
      <p:sp>
        <p:nvSpPr>
          <p:cNvPr id="11" name="內容版面配置區 2"/>
          <p:cNvSpPr txBox="1">
            <a:spLocks/>
          </p:cNvSpPr>
          <p:nvPr/>
        </p:nvSpPr>
        <p:spPr>
          <a:xfrm>
            <a:off x="7929062" y="1522872"/>
            <a:ext cx="3871452" cy="5217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smtClean="0"/>
              <a:t>Motivate company handling the establish and planning for the bike share program</a:t>
            </a:r>
          </a:p>
          <a:p>
            <a:r>
              <a:rPr lang="en-US" altLang="zh-TW" dirty="0" smtClean="0"/>
              <a:t>Advertising on those bikes that runs more time on the road rather than stationaries </a:t>
            </a:r>
          </a:p>
          <a:p>
            <a:pPr marL="0" indent="0">
              <a:buNone/>
            </a:pPr>
            <a:r>
              <a:rPr lang="zh-TW" altLang="en-US" dirty="0" smtClean="0"/>
              <a:t>                    </a:t>
            </a:r>
            <a:r>
              <a:rPr lang="en-US" altLang="zh-TW" u="sng" dirty="0" smtClean="0"/>
              <a:t>Bike number </a:t>
            </a:r>
          </a:p>
          <a:p>
            <a:pPr marL="0" indent="0">
              <a:buNone/>
            </a:pPr>
            <a:r>
              <a:rPr lang="en-US" altLang="zh-TW" dirty="0" smtClean="0"/>
              <a:t>  </a:t>
            </a:r>
            <a:r>
              <a:rPr lang="zh-TW" altLang="en-US" dirty="0" smtClean="0"/>
              <a:t>              </a:t>
            </a:r>
            <a:r>
              <a:rPr lang="en-US" altLang="zh-TW" dirty="0" smtClean="0"/>
              <a:t>#535 #680 #262</a:t>
            </a:r>
            <a:endParaRPr lang="zh-TW" altLang="en-US" dirty="0"/>
          </a:p>
        </p:txBody>
      </p:sp>
      <p:pic>
        <p:nvPicPr>
          <p:cNvPr id="8202" name="Picture 10" descr="Related image"/>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1611" b="25991"/>
          <a:stretch/>
        </p:blipFill>
        <p:spPr bwMode="auto">
          <a:xfrm>
            <a:off x="7929062" y="4917351"/>
            <a:ext cx="1436148" cy="896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0131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Image result for road icon"/>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rot="10800000" flipH="1" flipV="1">
            <a:off x="8671404" y="4122383"/>
            <a:ext cx="3245293" cy="195265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0" y="6176963"/>
            <a:ext cx="12192000" cy="681036"/>
          </a:xfrm>
          <a:prstGeom prst="rect">
            <a:avLst/>
          </a:prstGeom>
          <a:solidFill>
            <a:srgbClr val="007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461141" y="253271"/>
                <a:ext cx="11343396" cy="4351338"/>
              </a:xfrm>
            </p:spPr>
            <p:txBody>
              <a:bodyPr>
                <a:normAutofit/>
              </a:bodyPr>
              <a:lstStyle/>
              <a:p>
                <a:r>
                  <a:rPr lang="en-US" altLang="zh-TW" dirty="0">
                    <a:solidFill>
                      <a:schemeClr val="accent2"/>
                    </a:solidFill>
                  </a:rPr>
                  <a:t>Approximately, how many bikes will return and where will they return to? </a:t>
                </a:r>
                <a:endParaRPr lang="en-US" altLang="zh-TW" dirty="0" smtClean="0"/>
              </a:p>
              <a:p>
                <a:r>
                  <a:rPr lang="en-US" altLang="zh-TW" dirty="0" smtClean="0"/>
                  <a:t>The average demand per min is calculated as : </a:t>
                </a:r>
              </a:p>
              <a:p>
                <a:pPr marL="0" indent="0">
                  <a:buNone/>
                </a:pPr>
                <a14:m>
                  <m:oMath xmlns:m="http://schemas.openxmlformats.org/officeDocument/2006/math">
                    <m:f>
                      <m:fPr>
                        <m:ctrlPr>
                          <a:rPr lang="en-US" altLang="zh-TW" i="1" smtClean="0">
                            <a:latin typeface="Cambria Math" panose="02040503050406030204" pitchFamily="18" charset="0"/>
                          </a:rPr>
                        </m:ctrlPr>
                      </m:fPr>
                      <m:num>
                        <m:r>
                          <m:rPr>
                            <m:nor/>
                          </m:rPr>
                          <a:rPr lang="en-US" altLang="zh-TW" dirty="0" smtClean="0"/>
                          <m:t>number</m:t>
                        </m:r>
                        <m:r>
                          <m:rPr>
                            <m:nor/>
                          </m:rPr>
                          <a:rPr lang="en-US" altLang="zh-TW" dirty="0" smtClean="0"/>
                          <m:t> </m:t>
                        </m:r>
                        <m:r>
                          <m:rPr>
                            <m:nor/>
                          </m:rPr>
                          <a:rPr lang="en-US" altLang="zh-TW" dirty="0" smtClean="0"/>
                          <m:t>of</m:t>
                        </m:r>
                        <m:r>
                          <m:rPr>
                            <m:nor/>
                          </m:rPr>
                          <a:rPr lang="en-US" altLang="zh-TW" dirty="0" smtClean="0"/>
                          <m:t> </m:t>
                        </m:r>
                        <m:r>
                          <m:rPr>
                            <m:nor/>
                          </m:rPr>
                          <a:rPr lang="en-US" altLang="zh-TW" b="0" i="0" dirty="0" smtClean="0"/>
                          <m:t>bike</m:t>
                        </m:r>
                        <m:r>
                          <m:rPr>
                            <m:nor/>
                          </m:rPr>
                          <a:rPr lang="en-US" altLang="zh-TW" b="0" i="0" dirty="0" smtClean="0"/>
                          <m:t> </m:t>
                        </m:r>
                        <m:r>
                          <m:rPr>
                            <m:nor/>
                          </m:rPr>
                          <a:rPr lang="en-US" altLang="zh-TW" b="0" i="0" dirty="0" smtClean="0"/>
                          <m:t>rides</m:t>
                        </m:r>
                        <m:r>
                          <m:rPr>
                            <m:nor/>
                          </m:rPr>
                          <a:rPr lang="en-US" altLang="zh-TW" dirty="0" smtClean="0"/>
                          <m:t> </m:t>
                        </m:r>
                      </m:num>
                      <m:den>
                        <m:r>
                          <m:rPr>
                            <m:nor/>
                          </m:rPr>
                          <a:rPr lang="en-US" altLang="zh-TW" dirty="0" smtClean="0">
                            <a:latin typeface="+mn-lt"/>
                            <a:ea typeface="+mn-ea"/>
                          </a:rPr>
                          <m:t>365 </m:t>
                        </m:r>
                        <m:r>
                          <m:rPr>
                            <m:nor/>
                          </m:rPr>
                          <a:rPr lang="en-US" altLang="zh-TW" b="0" i="0" dirty="0" smtClean="0">
                            <a:latin typeface="+mn-lt"/>
                            <a:ea typeface="+mn-ea"/>
                          </a:rPr>
                          <m:t>(</m:t>
                        </m:r>
                        <m:r>
                          <m:rPr>
                            <m:nor/>
                          </m:rPr>
                          <a:rPr lang="en-US" altLang="zh-TW" dirty="0" smtClean="0">
                            <a:latin typeface="+mn-lt"/>
                            <a:ea typeface="+mn-ea"/>
                          </a:rPr>
                          <m:t>days</m:t>
                        </m:r>
                        <m:r>
                          <m:rPr>
                            <m:nor/>
                          </m:rPr>
                          <a:rPr lang="en-US" altLang="zh-TW" b="0" i="0" dirty="0" smtClean="0">
                            <a:latin typeface="+mn-lt"/>
                            <a:ea typeface="+mn-ea"/>
                          </a:rPr>
                          <m:t>)</m:t>
                        </m:r>
                        <m:r>
                          <m:rPr>
                            <m:nor/>
                          </m:rPr>
                          <a:rPr lang="en-US" altLang="zh-TW" dirty="0" smtClean="0">
                            <a:latin typeface="+mn-lt"/>
                            <a:ea typeface="+mn-ea"/>
                          </a:rPr>
                          <m:t> ∗ 24 </m:t>
                        </m:r>
                        <m:r>
                          <m:rPr>
                            <m:nor/>
                          </m:rPr>
                          <a:rPr lang="en-US" altLang="zh-TW" b="0" i="0" dirty="0" smtClean="0">
                            <a:latin typeface="+mn-lt"/>
                            <a:ea typeface="+mn-ea"/>
                          </a:rPr>
                          <m:t>(</m:t>
                        </m:r>
                        <m:r>
                          <m:rPr>
                            <m:nor/>
                          </m:rPr>
                          <a:rPr lang="en-US" altLang="zh-TW" dirty="0" smtClean="0">
                            <a:latin typeface="+mn-lt"/>
                            <a:ea typeface="+mn-ea"/>
                          </a:rPr>
                          <m:t>hours</m:t>
                        </m:r>
                        <m:r>
                          <m:rPr>
                            <m:nor/>
                          </m:rPr>
                          <a:rPr lang="en-US" altLang="zh-TW" b="0" i="0" dirty="0" smtClean="0">
                            <a:latin typeface="+mn-lt"/>
                            <a:ea typeface="+mn-ea"/>
                          </a:rPr>
                          <m:t>)</m:t>
                        </m:r>
                        <m:r>
                          <m:rPr>
                            <m:nor/>
                          </m:rPr>
                          <a:rPr lang="en-US" altLang="zh-TW" dirty="0" smtClean="0">
                            <a:latin typeface="+mn-lt"/>
                            <a:ea typeface="+mn-ea"/>
                          </a:rPr>
                          <m:t> ∗ 60 </m:t>
                        </m:r>
                        <m:r>
                          <m:rPr>
                            <m:nor/>
                          </m:rPr>
                          <a:rPr lang="en-US" altLang="zh-TW" b="0" i="0" dirty="0" smtClean="0">
                            <a:latin typeface="+mn-lt"/>
                            <a:ea typeface="+mn-ea"/>
                          </a:rPr>
                          <m:t>(</m:t>
                        </m:r>
                        <m:r>
                          <m:rPr>
                            <m:nor/>
                          </m:rPr>
                          <a:rPr lang="en-US" altLang="zh-TW" dirty="0" smtClean="0">
                            <a:latin typeface="+mn-lt"/>
                            <a:ea typeface="+mn-ea"/>
                          </a:rPr>
                          <m:t>min</m:t>
                        </m:r>
                        <m:r>
                          <m:rPr>
                            <m:nor/>
                          </m:rPr>
                          <a:rPr lang="en-US" altLang="zh-TW" b="0" i="0" dirty="0" smtClean="0">
                            <a:latin typeface="+mn-lt"/>
                            <a:ea typeface="+mn-ea"/>
                          </a:rPr>
                          <m:t>)</m:t>
                        </m:r>
                      </m:den>
                    </m:f>
                  </m:oMath>
                </a14:m>
                <a:r>
                  <a:rPr lang="zh-TW" altLang="en-US" dirty="0" smtClean="0"/>
                  <a:t> </a:t>
                </a:r>
                <a:r>
                  <a:rPr lang="en-US" altLang="zh-TW" dirty="0" smtClean="0"/>
                  <a:t>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0.6</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𝑏𝑖𝑘𝑒𝑠</m:t>
                        </m:r>
                      </m:num>
                      <m:den>
                        <m:r>
                          <a:rPr lang="en-US" altLang="zh-TW" b="0" i="1" smtClean="0">
                            <a:latin typeface="Cambria Math" panose="02040503050406030204" pitchFamily="18" charset="0"/>
                            <a:ea typeface="Cambria Math" panose="02040503050406030204" pitchFamily="18" charset="0"/>
                          </a:rPr>
                          <m:t>𝑝𝑒𝑟</m:t>
                        </m:r>
                        <m:r>
                          <a:rPr lang="en-US" altLang="zh-TW" b="0"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𝑚𝑖𝑛</m:t>
                        </m:r>
                      </m:den>
                    </m:f>
                  </m:oMath>
                </a14:m>
                <a:endParaRPr lang="en-US" altLang="zh-TW" dirty="0" smtClean="0"/>
              </a:p>
              <a:p>
                <a:pPr>
                  <a:lnSpc>
                    <a:spcPct val="150000"/>
                  </a:lnSpc>
                </a:pPr>
                <a:r>
                  <a:rPr lang="en-US" altLang="zh-TW" dirty="0" smtClean="0"/>
                  <a:t>Assume that there will have 0.6 bikes per min depart from a station</a:t>
                </a:r>
              </a:p>
              <a:p>
                <a:pPr>
                  <a:lnSpc>
                    <a:spcPct val="100000"/>
                  </a:lnSpc>
                </a:pPr>
                <a:r>
                  <a:rPr lang="en-US" altLang="zh-TW" dirty="0" smtClean="0"/>
                  <a:t>After one hour, the total departing bike in this hour : 0.6*60 = 36 bikes</a:t>
                </a:r>
                <a:endParaRPr lang="zh-TW" altLang="en-US" dirty="0" smtClean="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461141" y="253271"/>
                <a:ext cx="11343396" cy="4351338"/>
              </a:xfrm>
              <a:blipFill>
                <a:blip r:embed="rId4"/>
                <a:stretch>
                  <a:fillRect l="-968" t="-2384"/>
                </a:stretch>
              </a:blipFill>
            </p:spPr>
            <p:txBody>
              <a:bodyPr/>
              <a:lstStyle/>
              <a:p>
                <a:r>
                  <a:rPr lang="zh-TW" altLang="en-US">
                    <a:noFill/>
                  </a:rPr>
                  <a:t> </a:t>
                </a:r>
              </a:p>
            </p:txBody>
          </p:sp>
        </mc:Fallback>
      </mc:AlternateContent>
      <p:pic>
        <p:nvPicPr>
          <p:cNvPr id="3076" name="Picture 4" descr="Image result for bay area bike share logo"/>
          <p:cNvPicPr>
            <a:picLocks noChangeAspect="1" noChangeArrowheads="1"/>
          </p:cNvPicPr>
          <p:nvPr/>
        </p:nvPicPr>
        <p:blipFill rotWithShape="1">
          <a:blip r:embed="rId5">
            <a:extLst>
              <a:ext uri="{28A0092B-C50C-407E-A947-70E740481C1C}">
                <a14:useLocalDpi xmlns:a14="http://schemas.microsoft.com/office/drawing/2010/main" val="0"/>
              </a:ext>
            </a:extLst>
          </a:blip>
          <a:srcRect l="7373"/>
          <a:stretch/>
        </p:blipFill>
        <p:spPr bwMode="auto">
          <a:xfrm>
            <a:off x="1" y="6173338"/>
            <a:ext cx="1750141" cy="68466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圖表 7"/>
          <p:cNvGraphicFramePr>
            <a:graphicFrameLocks/>
          </p:cNvGraphicFramePr>
          <p:nvPr>
            <p:extLst>
              <p:ext uri="{D42A27DB-BD31-4B8C-83A1-F6EECF244321}">
                <p14:modId xmlns:p14="http://schemas.microsoft.com/office/powerpoint/2010/main" val="4131289793"/>
              </p:ext>
            </p:extLst>
          </p:nvPr>
        </p:nvGraphicFramePr>
        <p:xfrm>
          <a:off x="474771" y="3578533"/>
          <a:ext cx="5535560" cy="2615204"/>
        </p:xfrm>
        <a:graphic>
          <a:graphicData uri="http://schemas.openxmlformats.org/drawingml/2006/chart">
            <c:chart xmlns:c="http://schemas.openxmlformats.org/drawingml/2006/chart" xmlns:r="http://schemas.openxmlformats.org/officeDocument/2006/relationships" r:id="rId6"/>
          </a:graphicData>
        </a:graphic>
      </p:graphicFrame>
      <p:pic>
        <p:nvPicPr>
          <p:cNvPr id="6146" name="Picture 2" descr="Image result for one hour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45434" y="4444678"/>
            <a:ext cx="759531" cy="75547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bike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32839" y="4733062"/>
            <a:ext cx="1229376" cy="1229377"/>
          </a:xfrm>
          <a:prstGeom prst="rect">
            <a:avLst/>
          </a:prstGeom>
          <a:noFill/>
          <a:extLst>
            <a:ext uri="{909E8E84-426E-40DD-AFC4-6F175D3DCCD1}">
              <a14:hiddenFill xmlns:a14="http://schemas.microsoft.com/office/drawing/2010/main">
                <a:solidFill>
                  <a:srgbClr val="FFFFFF"/>
                </a:solidFill>
              </a14:hiddenFill>
            </a:ext>
          </a:extLst>
        </p:spPr>
      </p:pic>
      <p:sp>
        <p:nvSpPr>
          <p:cNvPr id="4" name="向右箭號 3"/>
          <p:cNvSpPr/>
          <p:nvPr/>
        </p:nvSpPr>
        <p:spPr>
          <a:xfrm>
            <a:off x="7445822" y="5241332"/>
            <a:ext cx="1167712" cy="476884"/>
          </a:xfrm>
          <a:prstGeom prst="rightArrow">
            <a:avLst>
              <a:gd name="adj1" fmla="val 50000"/>
              <a:gd name="adj2" fmla="val 8612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p:cNvGrpSpPr/>
          <p:nvPr/>
        </p:nvGrpSpPr>
        <p:grpSpPr>
          <a:xfrm>
            <a:off x="8671404" y="4416663"/>
            <a:ext cx="1566969" cy="1566970"/>
            <a:chOff x="6248400" y="4179427"/>
            <a:chExt cx="2426827" cy="2426828"/>
          </a:xfrm>
        </p:grpSpPr>
        <p:pic>
          <p:nvPicPr>
            <p:cNvPr id="12" name="Picture 4" descr="Image result for bike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48400" y="4179427"/>
              <a:ext cx="1664827" cy="166482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bike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00800" y="4331827"/>
              <a:ext cx="1664827" cy="16648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bike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53200" y="4484227"/>
              <a:ext cx="1664827" cy="166482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bike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05600" y="4636627"/>
              <a:ext cx="1664827" cy="1664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bike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58000" y="4789027"/>
              <a:ext cx="1664827" cy="166482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bike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10400" y="4941427"/>
              <a:ext cx="1664827" cy="1664828"/>
            </a:xfrm>
            <a:prstGeom prst="rect">
              <a:avLst/>
            </a:prstGeom>
            <a:noFill/>
            <a:extLst>
              <a:ext uri="{909E8E84-426E-40DD-AFC4-6F175D3DCCD1}">
                <a14:hiddenFill xmlns:a14="http://schemas.microsoft.com/office/drawing/2010/main">
                  <a:solidFill>
                    <a:srgbClr val="FFFFFF"/>
                  </a:solidFill>
                </a14:hiddenFill>
              </a:ext>
            </a:extLst>
          </p:spPr>
        </p:pic>
      </p:grpSp>
      <p:pic>
        <p:nvPicPr>
          <p:cNvPr id="6150" name="Picture 6" descr="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39970" y="3578532"/>
            <a:ext cx="1772743" cy="1618663"/>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Related 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815124" y="3748377"/>
            <a:ext cx="596588" cy="533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754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p:cNvGraphicFramePr>
            <a:graphicFrameLocks noGrp="1"/>
          </p:cNvGraphicFramePr>
          <p:nvPr>
            <p:extLst>
              <p:ext uri="{D42A27DB-BD31-4B8C-83A1-F6EECF244321}">
                <p14:modId xmlns:p14="http://schemas.microsoft.com/office/powerpoint/2010/main" val="3659985816"/>
              </p:ext>
            </p:extLst>
          </p:nvPr>
        </p:nvGraphicFramePr>
        <p:xfrm>
          <a:off x="333248" y="3263772"/>
          <a:ext cx="11179048" cy="3378835"/>
        </p:xfrm>
        <a:graphic>
          <a:graphicData uri="http://schemas.openxmlformats.org/drawingml/2006/table">
            <a:tbl>
              <a:tblPr firstRow="1" bandRow="1">
                <a:tableStyleId>{5C22544A-7EE6-4342-B048-85BDC9FD1C3A}</a:tableStyleId>
              </a:tblPr>
              <a:tblGrid>
                <a:gridCol w="1496803">
                  <a:extLst>
                    <a:ext uri="{9D8B030D-6E8A-4147-A177-3AD203B41FA5}">
                      <a16:colId xmlns:a16="http://schemas.microsoft.com/office/drawing/2014/main" val="1927816451"/>
                    </a:ext>
                  </a:extLst>
                </a:gridCol>
                <a:gridCol w="1393980">
                  <a:extLst>
                    <a:ext uri="{9D8B030D-6E8A-4147-A177-3AD203B41FA5}">
                      <a16:colId xmlns:a16="http://schemas.microsoft.com/office/drawing/2014/main" val="3746225219"/>
                    </a:ext>
                  </a:extLst>
                </a:gridCol>
                <a:gridCol w="1710261">
                  <a:extLst>
                    <a:ext uri="{9D8B030D-6E8A-4147-A177-3AD203B41FA5}">
                      <a16:colId xmlns:a16="http://schemas.microsoft.com/office/drawing/2014/main" val="4017288921"/>
                    </a:ext>
                  </a:extLst>
                </a:gridCol>
                <a:gridCol w="2723744">
                  <a:extLst>
                    <a:ext uri="{9D8B030D-6E8A-4147-A177-3AD203B41FA5}">
                      <a16:colId xmlns:a16="http://schemas.microsoft.com/office/drawing/2014/main" val="2173647188"/>
                    </a:ext>
                  </a:extLst>
                </a:gridCol>
                <a:gridCol w="1202071">
                  <a:extLst>
                    <a:ext uri="{9D8B030D-6E8A-4147-A177-3AD203B41FA5}">
                      <a16:colId xmlns:a16="http://schemas.microsoft.com/office/drawing/2014/main" val="614597429"/>
                    </a:ext>
                  </a:extLst>
                </a:gridCol>
                <a:gridCol w="1068508">
                  <a:extLst>
                    <a:ext uri="{9D8B030D-6E8A-4147-A177-3AD203B41FA5}">
                      <a16:colId xmlns:a16="http://schemas.microsoft.com/office/drawing/2014/main" val="3157669772"/>
                    </a:ext>
                  </a:extLst>
                </a:gridCol>
                <a:gridCol w="1583681">
                  <a:extLst>
                    <a:ext uri="{9D8B030D-6E8A-4147-A177-3AD203B41FA5}">
                      <a16:colId xmlns:a16="http://schemas.microsoft.com/office/drawing/2014/main" val="3619474113"/>
                    </a:ext>
                  </a:extLst>
                </a:gridCol>
              </a:tblGrid>
              <a:tr h="4121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b="1" u="none" strike="noStrike" dirty="0" smtClean="0">
                          <a:effectLst/>
                        </a:rPr>
                        <a:t>Start station</a:t>
                      </a:r>
                      <a:endParaRPr lang="en-US" altLang="zh-TW" sz="1400" b="1" i="0" u="none" strike="noStrike" dirty="0" smtClean="0">
                        <a:solidFill>
                          <a:srgbClr val="000000"/>
                        </a:solidFill>
                        <a:effectLst/>
                        <a:latin typeface="新細明體" panose="02020500000000000000" pitchFamily="18" charset="-120"/>
                        <a:ea typeface="+mn-ea"/>
                      </a:endParaRPr>
                    </a:p>
                  </a:txBody>
                  <a:tcPr/>
                </a:tc>
                <a:tc>
                  <a:txBody>
                    <a:bodyPr/>
                    <a:lstStyle/>
                    <a:p>
                      <a:pPr algn="ctr" fontAlgn="ctr"/>
                      <a:r>
                        <a:rPr lang="en-US" sz="1400" b="1" u="none" strike="noStrike" dirty="0" smtClean="0">
                          <a:effectLst/>
                        </a:rPr>
                        <a:t>End station</a:t>
                      </a:r>
                      <a:endParaRPr lang="en-US"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400" b="1" u="none" strike="noStrike" dirty="0" smtClean="0">
                          <a:effectLst/>
                        </a:rPr>
                        <a:t>Landmark name</a:t>
                      </a:r>
                      <a:endParaRPr lang="en-US"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400" b="1" u="none" strike="noStrike" dirty="0" smtClean="0">
                          <a:effectLst/>
                        </a:rPr>
                        <a:t>End Station’s Name</a:t>
                      </a:r>
                      <a:endParaRPr lang="en-US"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400" b="1" i="0" u="none" strike="noStrike" dirty="0" smtClean="0">
                          <a:solidFill>
                            <a:schemeClr val="lt1"/>
                          </a:solidFill>
                          <a:effectLst/>
                          <a:latin typeface="+mn-lt"/>
                          <a:ea typeface="+mn-ea"/>
                        </a:rPr>
                        <a:t>Return</a:t>
                      </a:r>
                      <a:r>
                        <a:rPr lang="en-US" sz="1400" b="1" i="0" u="none" strike="noStrike" baseline="0" dirty="0" smtClean="0">
                          <a:solidFill>
                            <a:schemeClr val="lt1"/>
                          </a:solidFill>
                          <a:effectLst/>
                          <a:latin typeface="+mn-lt"/>
                          <a:ea typeface="+mn-ea"/>
                        </a:rPr>
                        <a:t> bikes</a:t>
                      </a:r>
                      <a:endParaRPr lang="en-US"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400" b="1" u="none" strike="noStrike" dirty="0" smtClean="0">
                          <a:effectLst/>
                        </a:rPr>
                        <a:t>Docks</a:t>
                      </a:r>
                      <a:endParaRPr lang="en-US"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400" b="1" u="none" strike="noStrike" dirty="0" smtClean="0">
                          <a:effectLst/>
                        </a:rPr>
                        <a:t>Return - Docks</a:t>
                      </a:r>
                      <a:endParaRPr lang="en-US"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1437905548"/>
                  </a:ext>
                </a:extLst>
              </a:tr>
              <a:tr h="370840">
                <a:tc>
                  <a:txBody>
                    <a:bodyPr/>
                    <a:lstStyle/>
                    <a:p>
                      <a:pPr algn="ctr" fontAlgn="ctr"/>
                      <a:r>
                        <a:rPr lang="en-US" altLang="zh-TW" sz="1400" b="1" u="none" strike="noStrike" dirty="0">
                          <a:effectLst/>
                        </a:rPr>
                        <a:t>2</a:t>
                      </a:r>
                      <a:endParaRPr lang="en-US" altLang="zh-TW"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dirty="0">
                          <a:effectLst/>
                        </a:rPr>
                        <a:t>4</a:t>
                      </a:r>
                      <a:endParaRPr lang="en-US" altLang="zh-TW"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400" b="1" u="none" strike="noStrike" dirty="0">
                          <a:effectLst/>
                        </a:rPr>
                        <a:t>San Jose</a:t>
                      </a:r>
                      <a:endParaRPr lang="en-US"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400" b="1" u="none" strike="noStrike">
                          <a:effectLst/>
                        </a:rPr>
                        <a:t>Santa Clara at Almaden</a:t>
                      </a:r>
                      <a:endParaRPr lang="en-US" sz="1400" b="1"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a:effectLst/>
                        </a:rPr>
                        <a:t>26.01927</a:t>
                      </a:r>
                      <a:endParaRPr lang="en-US" altLang="zh-TW" sz="1400" b="1"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a:effectLst/>
                        </a:rPr>
                        <a:t>11</a:t>
                      </a:r>
                      <a:endParaRPr lang="en-US" altLang="zh-TW" sz="1400" b="1"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a:effectLst/>
                        </a:rPr>
                        <a:t>-15.0193</a:t>
                      </a:r>
                      <a:endParaRPr lang="en-US" altLang="zh-TW" sz="1400" b="1"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1646553487"/>
                  </a:ext>
                </a:extLst>
              </a:tr>
              <a:tr h="370840">
                <a:tc>
                  <a:txBody>
                    <a:bodyPr/>
                    <a:lstStyle/>
                    <a:p>
                      <a:pPr algn="ctr" fontAlgn="ctr"/>
                      <a:r>
                        <a:rPr lang="en-US" altLang="zh-TW" sz="1400" b="1" u="none" strike="noStrike">
                          <a:effectLst/>
                        </a:rPr>
                        <a:t>3</a:t>
                      </a:r>
                      <a:endParaRPr lang="en-US" altLang="zh-TW" sz="1400" b="1"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dirty="0">
                          <a:effectLst/>
                        </a:rPr>
                        <a:t>2</a:t>
                      </a:r>
                      <a:endParaRPr lang="en-US" altLang="zh-TW"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400" b="1" u="none" strike="noStrike" dirty="0">
                          <a:effectLst/>
                        </a:rPr>
                        <a:t>San Jose</a:t>
                      </a:r>
                      <a:endParaRPr lang="en-US"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it-IT" sz="1400" b="1" u="none" strike="noStrike" dirty="0">
                          <a:effectLst/>
                        </a:rPr>
                        <a:t>San Jose Diridon Caltrain Station</a:t>
                      </a:r>
                      <a:endParaRPr lang="it-IT"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a:effectLst/>
                        </a:rPr>
                        <a:t>23.28985</a:t>
                      </a:r>
                      <a:endParaRPr lang="en-US" altLang="zh-TW" sz="1400" b="1"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a:effectLst/>
                        </a:rPr>
                        <a:t>27</a:t>
                      </a:r>
                      <a:endParaRPr lang="en-US" altLang="zh-TW" sz="1400" b="1"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dirty="0">
                          <a:effectLst/>
                        </a:rPr>
                        <a:t>3.710149</a:t>
                      </a:r>
                      <a:endParaRPr lang="en-US" altLang="zh-TW"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2876068985"/>
                  </a:ext>
                </a:extLst>
              </a:tr>
              <a:tr h="370840">
                <a:tc>
                  <a:txBody>
                    <a:bodyPr/>
                    <a:lstStyle/>
                    <a:p>
                      <a:pPr algn="ctr" fontAlgn="ctr"/>
                      <a:r>
                        <a:rPr lang="en-US" altLang="zh-TW" sz="1400" b="1" u="none" strike="noStrike" dirty="0">
                          <a:effectLst/>
                        </a:rPr>
                        <a:t>4</a:t>
                      </a:r>
                      <a:endParaRPr lang="en-US" altLang="zh-TW"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a:effectLst/>
                        </a:rPr>
                        <a:t>2</a:t>
                      </a:r>
                      <a:endParaRPr lang="en-US" altLang="zh-TW" sz="1400" b="1"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400" b="1" u="none" strike="noStrike">
                          <a:effectLst/>
                        </a:rPr>
                        <a:t>San Jose</a:t>
                      </a:r>
                      <a:endParaRPr lang="en-US" sz="1400" b="1"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it-IT" sz="1400" b="1" u="none" strike="noStrike" dirty="0">
                          <a:effectLst/>
                        </a:rPr>
                        <a:t>San Jose Diridon Caltrain Station</a:t>
                      </a:r>
                      <a:endParaRPr lang="it-IT"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dirty="0">
                          <a:effectLst/>
                        </a:rPr>
                        <a:t>26.99729</a:t>
                      </a:r>
                      <a:endParaRPr lang="en-US" altLang="zh-TW"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a:effectLst/>
                        </a:rPr>
                        <a:t>27</a:t>
                      </a:r>
                      <a:endParaRPr lang="en-US" altLang="zh-TW" sz="1400" b="1"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dirty="0">
                          <a:effectLst/>
                        </a:rPr>
                        <a:t>0.002712</a:t>
                      </a:r>
                      <a:endParaRPr lang="en-US" altLang="zh-TW"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1121225438"/>
                  </a:ext>
                </a:extLst>
              </a:tr>
              <a:tr h="370840">
                <a:tc>
                  <a:txBody>
                    <a:bodyPr/>
                    <a:lstStyle/>
                    <a:p>
                      <a:pPr algn="ctr" fontAlgn="ctr"/>
                      <a:r>
                        <a:rPr lang="en-US" altLang="zh-TW" sz="1400" b="1" u="none" strike="noStrike" dirty="0">
                          <a:effectLst/>
                        </a:rPr>
                        <a:t>5</a:t>
                      </a:r>
                      <a:endParaRPr lang="en-US" altLang="zh-TW"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a:effectLst/>
                        </a:rPr>
                        <a:t>2</a:t>
                      </a:r>
                      <a:endParaRPr lang="en-US" altLang="zh-TW" sz="1400" b="1"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400" b="1" u="none" strike="noStrike">
                          <a:effectLst/>
                        </a:rPr>
                        <a:t>San Jose</a:t>
                      </a:r>
                      <a:endParaRPr lang="en-US" sz="1400" b="1"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it-IT" sz="1400" b="1" u="none" strike="noStrike" dirty="0">
                          <a:effectLst/>
                        </a:rPr>
                        <a:t>San Jose Diridon Caltrain Station</a:t>
                      </a:r>
                      <a:endParaRPr lang="it-IT"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dirty="0">
                          <a:effectLst/>
                        </a:rPr>
                        <a:t>26.26763</a:t>
                      </a:r>
                      <a:endParaRPr lang="en-US" altLang="zh-TW"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dirty="0">
                          <a:effectLst/>
                        </a:rPr>
                        <a:t>27</a:t>
                      </a:r>
                      <a:endParaRPr lang="en-US" altLang="zh-TW"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a:effectLst/>
                        </a:rPr>
                        <a:t>0.732369</a:t>
                      </a:r>
                      <a:endParaRPr lang="en-US" altLang="zh-TW" sz="1400" b="1"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176119328"/>
                  </a:ext>
                </a:extLst>
              </a:tr>
              <a:tr h="370840">
                <a:tc>
                  <a:txBody>
                    <a:bodyPr/>
                    <a:lstStyle/>
                    <a:p>
                      <a:pPr algn="ctr" fontAlgn="ctr"/>
                      <a:r>
                        <a:rPr lang="en-US" altLang="zh-TW" sz="1400" b="1" u="none" strike="noStrike" dirty="0">
                          <a:effectLst/>
                        </a:rPr>
                        <a:t>6</a:t>
                      </a:r>
                      <a:endParaRPr lang="en-US" altLang="zh-TW"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a:effectLst/>
                        </a:rPr>
                        <a:t>2</a:t>
                      </a:r>
                      <a:endParaRPr lang="en-US" altLang="zh-TW" sz="1400" b="1"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400" b="1" u="none" strike="noStrike">
                          <a:effectLst/>
                        </a:rPr>
                        <a:t>San Jose</a:t>
                      </a:r>
                      <a:endParaRPr lang="en-US" sz="1400" b="1"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it-IT" sz="1400" b="1" u="none" strike="noStrike">
                          <a:effectLst/>
                        </a:rPr>
                        <a:t>San Jose Diridon Caltrain Station</a:t>
                      </a:r>
                      <a:endParaRPr lang="it-IT" sz="1400" b="1"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dirty="0">
                          <a:effectLst/>
                        </a:rPr>
                        <a:t>25.60135</a:t>
                      </a:r>
                      <a:endParaRPr lang="en-US" altLang="zh-TW"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dirty="0">
                          <a:effectLst/>
                        </a:rPr>
                        <a:t>27</a:t>
                      </a:r>
                      <a:endParaRPr lang="en-US" altLang="zh-TW"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a:effectLst/>
                        </a:rPr>
                        <a:t>1.398645</a:t>
                      </a:r>
                      <a:endParaRPr lang="en-US" altLang="zh-TW" sz="1400" b="1"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962852301"/>
                  </a:ext>
                </a:extLst>
              </a:tr>
              <a:tr h="370840">
                <a:tc>
                  <a:txBody>
                    <a:bodyPr/>
                    <a:lstStyle/>
                    <a:p>
                      <a:pPr algn="ctr" fontAlgn="ctr"/>
                      <a:r>
                        <a:rPr lang="en-US" altLang="zh-TW" sz="1400" b="1" u="none" strike="noStrike" dirty="0">
                          <a:effectLst/>
                        </a:rPr>
                        <a:t>7</a:t>
                      </a:r>
                      <a:endParaRPr lang="en-US" altLang="zh-TW"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dirty="0">
                          <a:effectLst/>
                        </a:rPr>
                        <a:t>2</a:t>
                      </a:r>
                      <a:endParaRPr lang="en-US" altLang="zh-TW"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400" b="1" u="none" strike="noStrike" dirty="0">
                          <a:effectLst/>
                        </a:rPr>
                        <a:t>San Jose</a:t>
                      </a:r>
                      <a:endParaRPr lang="en-US"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it-IT" sz="1400" b="1" u="none" strike="noStrike">
                          <a:effectLst/>
                        </a:rPr>
                        <a:t>San Jose Diridon Caltrain Station</a:t>
                      </a:r>
                      <a:endParaRPr lang="it-IT" sz="1400" b="1"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a:effectLst/>
                        </a:rPr>
                        <a:t>25.70061</a:t>
                      </a:r>
                      <a:endParaRPr lang="en-US" altLang="zh-TW" sz="1400" b="1"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dirty="0">
                          <a:effectLst/>
                        </a:rPr>
                        <a:t>27</a:t>
                      </a:r>
                      <a:endParaRPr lang="en-US" altLang="zh-TW"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dirty="0">
                          <a:effectLst/>
                        </a:rPr>
                        <a:t>1.299393</a:t>
                      </a:r>
                      <a:endParaRPr lang="en-US" altLang="zh-TW"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730042881"/>
                  </a:ext>
                </a:extLst>
              </a:tr>
              <a:tr h="370840">
                <a:tc>
                  <a:txBody>
                    <a:bodyPr/>
                    <a:lstStyle/>
                    <a:p>
                      <a:pPr algn="ctr" fontAlgn="ctr"/>
                      <a:r>
                        <a:rPr lang="en-US" altLang="zh-TW" sz="1400" b="1" u="none" strike="noStrike" dirty="0">
                          <a:effectLst/>
                        </a:rPr>
                        <a:t>8</a:t>
                      </a:r>
                      <a:endParaRPr lang="en-US" altLang="zh-TW"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dirty="0">
                          <a:effectLst/>
                        </a:rPr>
                        <a:t>11</a:t>
                      </a:r>
                      <a:endParaRPr lang="en-US" altLang="zh-TW"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400" b="1" u="none" strike="noStrike" dirty="0">
                          <a:effectLst/>
                        </a:rPr>
                        <a:t>San Jose</a:t>
                      </a:r>
                      <a:endParaRPr lang="en-US"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400" b="1" u="none" strike="noStrike" dirty="0">
                          <a:effectLst/>
                        </a:rPr>
                        <a:t>MLK Library</a:t>
                      </a:r>
                      <a:endParaRPr lang="en-US"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dirty="0">
                          <a:effectLst/>
                        </a:rPr>
                        <a:t>25.53897</a:t>
                      </a:r>
                      <a:endParaRPr lang="en-US" altLang="zh-TW"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dirty="0">
                          <a:effectLst/>
                        </a:rPr>
                        <a:t>19</a:t>
                      </a:r>
                      <a:endParaRPr lang="en-US" altLang="zh-TW"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u="none" strike="noStrike" dirty="0">
                          <a:effectLst/>
                        </a:rPr>
                        <a:t>-</a:t>
                      </a:r>
                      <a:r>
                        <a:rPr lang="en-US" altLang="zh-TW" sz="1400" b="1" u="none" strike="noStrike" dirty="0" smtClean="0">
                          <a:effectLst/>
                        </a:rPr>
                        <a:t>6.53897</a:t>
                      </a:r>
                      <a:endParaRPr lang="en-US" altLang="zh-TW"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2453848531"/>
                  </a:ext>
                </a:extLst>
              </a:tr>
              <a:tr h="370840">
                <a:tc>
                  <a:txBody>
                    <a:bodyPr/>
                    <a:lstStyle/>
                    <a:p>
                      <a:pPr algn="ctr" fontAlgn="ctr"/>
                      <a:r>
                        <a:rPr lang="en-US" altLang="zh-TW" sz="1400" b="1" i="0" u="none" strike="noStrike" dirty="0" smtClean="0">
                          <a:solidFill>
                            <a:srgbClr val="000000"/>
                          </a:solidFill>
                          <a:effectLst/>
                          <a:latin typeface="新細明體" panose="02020500000000000000" pitchFamily="18" charset="-120"/>
                          <a:ea typeface="新細明體" panose="02020500000000000000" pitchFamily="18" charset="-120"/>
                        </a:rPr>
                        <a:t>---</a:t>
                      </a:r>
                      <a:endParaRPr lang="en-US" altLang="zh-TW"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i="0" u="none" strike="noStrike" dirty="0" smtClean="0">
                          <a:solidFill>
                            <a:srgbClr val="000000"/>
                          </a:solidFill>
                          <a:effectLst/>
                          <a:latin typeface="新細明體" panose="02020500000000000000" pitchFamily="18" charset="-120"/>
                          <a:ea typeface="新細明體" panose="02020500000000000000" pitchFamily="18" charset="-120"/>
                        </a:rPr>
                        <a:t>-----</a:t>
                      </a:r>
                      <a:endParaRPr lang="en-US" altLang="zh-TW"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400" b="1" i="0" u="none" strike="noStrike" dirty="0" smtClean="0">
                          <a:solidFill>
                            <a:srgbClr val="000000"/>
                          </a:solidFill>
                          <a:effectLst/>
                          <a:latin typeface="新細明體" panose="02020500000000000000" pitchFamily="18" charset="-120"/>
                          <a:ea typeface="新細明體" panose="02020500000000000000" pitchFamily="18" charset="-120"/>
                        </a:rPr>
                        <a:t>-----</a:t>
                      </a:r>
                      <a:endParaRPr lang="en-US"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400" b="1" i="0" u="none" strike="noStrike" dirty="0" smtClean="0">
                          <a:solidFill>
                            <a:srgbClr val="000000"/>
                          </a:solidFill>
                          <a:effectLst/>
                          <a:latin typeface="新細明體" panose="02020500000000000000" pitchFamily="18" charset="-120"/>
                          <a:ea typeface="新細明體" panose="02020500000000000000" pitchFamily="18" charset="-120"/>
                        </a:rPr>
                        <a:t>----</a:t>
                      </a:r>
                      <a:endParaRPr lang="en-US"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i="0" u="none" strike="noStrike" dirty="0" smtClean="0">
                          <a:solidFill>
                            <a:srgbClr val="000000"/>
                          </a:solidFill>
                          <a:effectLst/>
                          <a:latin typeface="新細明體" panose="02020500000000000000" pitchFamily="18" charset="-120"/>
                          <a:ea typeface="新細明體" panose="02020500000000000000" pitchFamily="18" charset="-120"/>
                        </a:rPr>
                        <a:t>----</a:t>
                      </a:r>
                      <a:endParaRPr lang="en-US" altLang="zh-TW"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i="0" u="none" strike="noStrike" dirty="0" smtClean="0">
                          <a:solidFill>
                            <a:srgbClr val="000000"/>
                          </a:solidFill>
                          <a:effectLst/>
                          <a:latin typeface="新細明體" panose="02020500000000000000" pitchFamily="18" charset="-120"/>
                          <a:ea typeface="新細明體" panose="02020500000000000000" pitchFamily="18" charset="-120"/>
                        </a:rPr>
                        <a:t>----</a:t>
                      </a:r>
                      <a:endParaRPr lang="en-US" altLang="zh-TW"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400" b="1" i="0" u="none" strike="noStrike" dirty="0" smtClean="0">
                          <a:solidFill>
                            <a:srgbClr val="000000"/>
                          </a:solidFill>
                          <a:effectLst/>
                          <a:latin typeface="新細明體" panose="02020500000000000000" pitchFamily="18" charset="-120"/>
                          <a:ea typeface="新細明體" panose="02020500000000000000" pitchFamily="18" charset="-120"/>
                        </a:rPr>
                        <a:t>---</a:t>
                      </a:r>
                      <a:endParaRPr lang="en-US" altLang="zh-TW" sz="14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2133355933"/>
                  </a:ext>
                </a:extLst>
              </a:tr>
            </a:tbl>
          </a:graphicData>
        </a:graphic>
      </p:graphicFrame>
      <p:pic>
        <p:nvPicPr>
          <p:cNvPr id="12" name="Picture 4" descr="Image result for bik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2131" y="2716478"/>
            <a:ext cx="547295" cy="547295"/>
          </a:xfrm>
          <a:prstGeom prst="rect">
            <a:avLst/>
          </a:prstGeom>
          <a:noFill/>
          <a:extLst>
            <a:ext uri="{909E8E84-426E-40DD-AFC4-6F175D3DCCD1}">
              <a14:hiddenFill xmlns:a14="http://schemas.microsoft.com/office/drawing/2010/main">
                <a:solidFill>
                  <a:srgbClr val="FFFFFF"/>
                </a:solidFill>
              </a14:hiddenFill>
            </a:ext>
          </a:extLst>
        </p:spPr>
      </p:pic>
      <p:sp>
        <p:nvSpPr>
          <p:cNvPr id="13" name="向右箭號 12"/>
          <p:cNvSpPr/>
          <p:nvPr/>
        </p:nvSpPr>
        <p:spPr>
          <a:xfrm>
            <a:off x="1547942" y="2806916"/>
            <a:ext cx="444967" cy="366420"/>
          </a:xfrm>
          <a:prstGeom prst="rightArrow">
            <a:avLst>
              <a:gd name="adj1" fmla="val 50000"/>
              <a:gd name="adj2" fmla="val 6868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Picture 4" descr="Image result for bik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1425" y="2716477"/>
            <a:ext cx="547295" cy="547295"/>
          </a:xfrm>
          <a:prstGeom prst="rect">
            <a:avLst/>
          </a:prstGeom>
          <a:noFill/>
          <a:extLst>
            <a:ext uri="{909E8E84-426E-40DD-AFC4-6F175D3DCCD1}">
              <a14:hiddenFill xmlns:a14="http://schemas.microsoft.com/office/drawing/2010/main">
                <a:solidFill>
                  <a:srgbClr val="FFFFFF"/>
                </a:solidFill>
              </a14:hiddenFill>
            </a:ext>
          </a:extLst>
        </p:spPr>
      </p:pic>
      <p:sp>
        <p:nvSpPr>
          <p:cNvPr id="15" name="內容版面配置區 2"/>
          <p:cNvSpPr>
            <a:spLocks noGrp="1"/>
          </p:cNvSpPr>
          <p:nvPr>
            <p:ph idx="1"/>
          </p:nvPr>
        </p:nvSpPr>
        <p:spPr>
          <a:xfrm>
            <a:off x="432816" y="159135"/>
            <a:ext cx="10960608" cy="2696841"/>
          </a:xfrm>
        </p:spPr>
        <p:txBody>
          <a:bodyPr>
            <a:normAutofit fontScale="85000" lnSpcReduction="10000"/>
          </a:bodyPr>
          <a:lstStyle/>
          <a:p>
            <a:pPr>
              <a:lnSpc>
                <a:spcPct val="100000"/>
              </a:lnSpc>
            </a:pPr>
            <a:r>
              <a:rPr lang="en-US" altLang="zh-TW" dirty="0" smtClean="0"/>
              <a:t>After 1 hour, some of the 36 bikes that depart from each 74 different stations will return, and some of them will still on the trip. The number of return bikes was estimated by </a:t>
            </a:r>
            <a:r>
              <a:rPr lang="en-US" altLang="zh-TW" b="1" dirty="0" smtClean="0"/>
              <a:t>survival analysis </a:t>
            </a:r>
            <a:r>
              <a:rPr lang="en-US" altLang="zh-TW" dirty="0" smtClean="0"/>
              <a:t>and the survival rate </a:t>
            </a:r>
            <a:r>
              <a:rPr lang="en-US" altLang="zh-TW" dirty="0"/>
              <a:t>i</a:t>
            </a:r>
            <a:r>
              <a:rPr lang="en-US" altLang="zh-TW" dirty="0" smtClean="0"/>
              <a:t>s calculated based on each station.</a:t>
            </a:r>
          </a:p>
          <a:p>
            <a:pPr>
              <a:lnSpc>
                <a:spcPct val="100000"/>
              </a:lnSpc>
            </a:pPr>
            <a:r>
              <a:rPr lang="en-US" altLang="zh-TW" dirty="0" smtClean="0"/>
              <a:t>The end station is chosen by the most popular/frequent route from each start station</a:t>
            </a:r>
          </a:p>
          <a:p>
            <a:pPr>
              <a:lnSpc>
                <a:spcPct val="100000"/>
              </a:lnSpc>
            </a:pPr>
            <a:r>
              <a:rPr lang="en-US" altLang="zh-TW" dirty="0" smtClean="0"/>
              <a:t>Compared with the docks in each end station, we can conclude that whether this station is able to accommodate the demand or not </a:t>
            </a:r>
          </a:p>
          <a:p>
            <a:pPr>
              <a:lnSpc>
                <a:spcPct val="100000"/>
              </a:lnSpc>
            </a:pPr>
            <a:endParaRPr lang="en-US" altLang="zh-TW" dirty="0" smtClean="0"/>
          </a:p>
          <a:p>
            <a:pPr>
              <a:lnSpc>
                <a:spcPct val="100000"/>
              </a:lnSpc>
            </a:pPr>
            <a:endParaRPr lang="zh-TW" altLang="en-US" dirty="0"/>
          </a:p>
          <a:p>
            <a:pPr marL="0" indent="0">
              <a:buNone/>
            </a:pPr>
            <a:endParaRPr lang="zh-TW" altLang="en-US" dirty="0"/>
          </a:p>
        </p:txBody>
      </p:sp>
      <p:sp>
        <p:nvSpPr>
          <p:cNvPr id="2" name="矩形 1"/>
          <p:cNvSpPr/>
          <p:nvPr/>
        </p:nvSpPr>
        <p:spPr>
          <a:xfrm>
            <a:off x="1794175" y="3266396"/>
            <a:ext cx="1365663" cy="346927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027761" y="3266395"/>
            <a:ext cx="1365663" cy="346927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040399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群組 59"/>
          <p:cNvGrpSpPr/>
          <p:nvPr/>
        </p:nvGrpSpPr>
        <p:grpSpPr>
          <a:xfrm>
            <a:off x="7539385" y="2551318"/>
            <a:ext cx="3410711" cy="1653113"/>
            <a:chOff x="4239895" y="137160"/>
            <a:chExt cx="3203321" cy="1487368"/>
          </a:xfrm>
        </p:grpSpPr>
        <p:pic>
          <p:nvPicPr>
            <p:cNvPr id="61" name="Picture 2" descr="Image result for bike docks ic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4666"/>
            <a:stretch/>
          </p:blipFill>
          <p:spPr bwMode="auto">
            <a:xfrm>
              <a:off x="4239895" y="137160"/>
              <a:ext cx="1182497" cy="148736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Image result for bike docks ic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4666"/>
            <a:stretch/>
          </p:blipFill>
          <p:spPr bwMode="auto">
            <a:xfrm>
              <a:off x="4913503" y="137160"/>
              <a:ext cx="1182497" cy="148736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bike docks ic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4666"/>
            <a:stretch/>
          </p:blipFill>
          <p:spPr bwMode="auto">
            <a:xfrm>
              <a:off x="5587111" y="137160"/>
              <a:ext cx="1182497" cy="148736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Image result for bike docks ic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4666"/>
            <a:stretch/>
          </p:blipFill>
          <p:spPr bwMode="auto">
            <a:xfrm>
              <a:off x="6260719" y="137160"/>
              <a:ext cx="1182497" cy="1487368"/>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矩形 4"/>
          <p:cNvSpPr/>
          <p:nvPr/>
        </p:nvSpPr>
        <p:spPr>
          <a:xfrm>
            <a:off x="0" y="6176963"/>
            <a:ext cx="12192000" cy="681036"/>
          </a:xfrm>
          <a:prstGeom prst="rect">
            <a:avLst/>
          </a:prstGeom>
          <a:solidFill>
            <a:srgbClr val="007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Picture 4" descr="Image result for bay area bike share logo"/>
          <p:cNvPicPr>
            <a:picLocks noChangeAspect="1" noChangeArrowheads="1"/>
          </p:cNvPicPr>
          <p:nvPr/>
        </p:nvPicPr>
        <p:blipFill rotWithShape="1">
          <a:blip r:embed="rId4">
            <a:extLst>
              <a:ext uri="{28A0092B-C50C-407E-A947-70E740481C1C}">
                <a14:useLocalDpi xmlns:a14="http://schemas.microsoft.com/office/drawing/2010/main" val="0"/>
              </a:ext>
            </a:extLst>
          </a:blip>
          <a:srcRect l="7373"/>
          <a:stretch/>
        </p:blipFill>
        <p:spPr bwMode="auto">
          <a:xfrm>
            <a:off x="1" y="6173338"/>
            <a:ext cx="1750141" cy="684661"/>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群組 19"/>
          <p:cNvGrpSpPr/>
          <p:nvPr/>
        </p:nvGrpSpPr>
        <p:grpSpPr>
          <a:xfrm>
            <a:off x="7572105" y="322393"/>
            <a:ext cx="3410711" cy="1636776"/>
            <a:chOff x="4239895" y="137160"/>
            <a:chExt cx="3203321" cy="1487368"/>
          </a:xfrm>
        </p:grpSpPr>
        <p:pic>
          <p:nvPicPr>
            <p:cNvPr id="21" name="Picture 2" descr="Image result for bike docks ic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4666"/>
            <a:stretch/>
          </p:blipFill>
          <p:spPr bwMode="auto">
            <a:xfrm>
              <a:off x="4239895" y="137160"/>
              <a:ext cx="1182497" cy="148736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bike docks ic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4666"/>
            <a:stretch/>
          </p:blipFill>
          <p:spPr bwMode="auto">
            <a:xfrm>
              <a:off x="4913503" y="137160"/>
              <a:ext cx="1182497" cy="148736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bike docks ic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4666"/>
            <a:stretch/>
          </p:blipFill>
          <p:spPr bwMode="auto">
            <a:xfrm>
              <a:off x="5587111" y="137160"/>
              <a:ext cx="1182497" cy="148736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bike docks ic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4666"/>
            <a:stretch/>
          </p:blipFill>
          <p:spPr bwMode="auto">
            <a:xfrm>
              <a:off x="6260719" y="137160"/>
              <a:ext cx="1182497" cy="14873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群組 24"/>
          <p:cNvGrpSpPr/>
          <p:nvPr/>
        </p:nvGrpSpPr>
        <p:grpSpPr>
          <a:xfrm>
            <a:off x="1637980" y="423357"/>
            <a:ext cx="2915349" cy="1487368"/>
            <a:chOff x="479189" y="384048"/>
            <a:chExt cx="2915349" cy="1487368"/>
          </a:xfrm>
        </p:grpSpPr>
        <p:pic>
          <p:nvPicPr>
            <p:cNvPr id="11266" name="Picture 2" descr="Image result for bike docks ic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970" r="33335"/>
            <a:stretch/>
          </p:blipFill>
          <p:spPr bwMode="auto">
            <a:xfrm>
              <a:off x="1466678" y="384048"/>
              <a:ext cx="1060704" cy="148736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bike docks ic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6944"/>
            <a:stretch/>
          </p:blipFill>
          <p:spPr bwMode="auto">
            <a:xfrm>
              <a:off x="479189" y="384048"/>
              <a:ext cx="1106234" cy="14873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bike docks ic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970" r="33335"/>
            <a:stretch/>
          </p:blipFill>
          <p:spPr bwMode="auto">
            <a:xfrm>
              <a:off x="2333834" y="384048"/>
              <a:ext cx="1060704" cy="1487368"/>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矩形 28"/>
          <p:cNvSpPr/>
          <p:nvPr/>
        </p:nvSpPr>
        <p:spPr>
          <a:xfrm>
            <a:off x="964225" y="21102"/>
            <a:ext cx="3860800" cy="369332"/>
          </a:xfrm>
          <a:prstGeom prst="rect">
            <a:avLst/>
          </a:prstGeom>
        </p:spPr>
        <p:txBody>
          <a:bodyPr wrap="none">
            <a:spAutoFit/>
          </a:bodyPr>
          <a:lstStyle/>
          <a:p>
            <a:r>
              <a:rPr lang="en-US" altLang="zh-TW" u="sng" dirty="0" smtClean="0"/>
              <a:t>Sufficient docks &amp; popular end station  </a:t>
            </a:r>
            <a:endParaRPr lang="zh-TW" altLang="en-US" u="sng" dirty="0"/>
          </a:p>
        </p:txBody>
      </p:sp>
      <p:grpSp>
        <p:nvGrpSpPr>
          <p:cNvPr id="32" name="群組 31"/>
          <p:cNvGrpSpPr/>
          <p:nvPr/>
        </p:nvGrpSpPr>
        <p:grpSpPr>
          <a:xfrm>
            <a:off x="182235" y="367062"/>
            <a:ext cx="1370285" cy="1311161"/>
            <a:chOff x="6248400" y="4179427"/>
            <a:chExt cx="2426827" cy="2426828"/>
          </a:xfrm>
        </p:grpSpPr>
        <p:pic>
          <p:nvPicPr>
            <p:cNvPr id="33" name="Picture 4" descr="Image result for bik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400" y="4179427"/>
              <a:ext cx="1664827" cy="166482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Image result for bik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00800" y="4331827"/>
              <a:ext cx="1664827" cy="166482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mage result for bik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3200" y="4484227"/>
              <a:ext cx="1664827" cy="166482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Image result for bik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5600" y="4636627"/>
              <a:ext cx="1664827" cy="166482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Image result for bik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4789027"/>
              <a:ext cx="1664827" cy="166482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Image result for bik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0400" y="4941427"/>
              <a:ext cx="1664827" cy="16648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群組 38"/>
          <p:cNvGrpSpPr/>
          <p:nvPr/>
        </p:nvGrpSpPr>
        <p:grpSpPr>
          <a:xfrm>
            <a:off x="6201820" y="367062"/>
            <a:ext cx="1370285" cy="1311161"/>
            <a:chOff x="6248400" y="4179427"/>
            <a:chExt cx="2426827" cy="2426828"/>
          </a:xfrm>
        </p:grpSpPr>
        <p:pic>
          <p:nvPicPr>
            <p:cNvPr id="40" name="Picture 4" descr="Image result for bik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400" y="4179427"/>
              <a:ext cx="1664827" cy="166482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Image result for bik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00800" y="4331827"/>
              <a:ext cx="1664827" cy="166482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Image result for bik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3200" y="4484227"/>
              <a:ext cx="1664827" cy="166482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Image result for bik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5600" y="4636627"/>
              <a:ext cx="1664827" cy="166482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Image result for bik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4789027"/>
              <a:ext cx="1664827" cy="166482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Image result for bik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0400" y="4941427"/>
              <a:ext cx="1664827" cy="1664828"/>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矩形 30"/>
          <p:cNvSpPr/>
          <p:nvPr/>
        </p:nvSpPr>
        <p:spPr>
          <a:xfrm>
            <a:off x="6632076" y="1702961"/>
            <a:ext cx="6096000" cy="646331"/>
          </a:xfrm>
          <a:prstGeom prst="rect">
            <a:avLst/>
          </a:prstGeom>
        </p:spPr>
        <p:txBody>
          <a:bodyPr>
            <a:spAutoFit/>
          </a:bodyPr>
          <a:lstStyle/>
          <a:p>
            <a:r>
              <a:rPr lang="en-US" altLang="zh-TW" dirty="0" smtClean="0"/>
              <a:t>San Francisco </a:t>
            </a:r>
            <a:r>
              <a:rPr lang="en-US" altLang="zh-TW" dirty="0" err="1" smtClean="0"/>
              <a:t>caltrain</a:t>
            </a:r>
            <a:r>
              <a:rPr lang="en-US" altLang="zh-TW" dirty="0" smtClean="0"/>
              <a:t> (Townsend 4th) (70)</a:t>
            </a:r>
          </a:p>
          <a:p>
            <a:r>
              <a:rPr lang="en-US" altLang="zh-TW" dirty="0" smtClean="0"/>
              <a:t>San Francisco </a:t>
            </a:r>
            <a:r>
              <a:rPr lang="en-US" altLang="zh-TW" dirty="0" err="1" smtClean="0"/>
              <a:t>caltrain</a:t>
            </a:r>
            <a:r>
              <a:rPr lang="en-US" altLang="zh-TW" dirty="0" smtClean="0"/>
              <a:t> (300 Townsend) (69)</a:t>
            </a:r>
            <a:endParaRPr lang="zh-TW" altLang="en-US" dirty="0"/>
          </a:p>
        </p:txBody>
      </p:sp>
      <p:sp>
        <p:nvSpPr>
          <p:cNvPr id="46" name="矩形 45"/>
          <p:cNvSpPr/>
          <p:nvPr/>
        </p:nvSpPr>
        <p:spPr>
          <a:xfrm>
            <a:off x="1277008" y="1633947"/>
            <a:ext cx="6096000" cy="646331"/>
          </a:xfrm>
          <a:prstGeom prst="rect">
            <a:avLst/>
          </a:prstGeom>
        </p:spPr>
        <p:txBody>
          <a:bodyPr>
            <a:spAutoFit/>
          </a:bodyPr>
          <a:lstStyle/>
          <a:p>
            <a:r>
              <a:rPr lang="it-IT" altLang="zh-TW" dirty="0" smtClean="0"/>
              <a:t>San </a:t>
            </a:r>
            <a:r>
              <a:rPr lang="it-IT" altLang="zh-TW" dirty="0"/>
              <a:t>Jose Diridon Caltrain Station </a:t>
            </a:r>
            <a:endParaRPr lang="en-US" altLang="zh-TW" dirty="0"/>
          </a:p>
          <a:p>
            <a:r>
              <a:rPr lang="it-IT" altLang="zh-TW" dirty="0"/>
              <a:t>San </a:t>
            </a:r>
            <a:r>
              <a:rPr lang="it-IT" altLang="zh-TW" dirty="0" smtClean="0"/>
              <a:t>Francisco </a:t>
            </a:r>
            <a:r>
              <a:rPr lang="it-IT" altLang="zh-TW" dirty="0"/>
              <a:t>Market at Sansome </a:t>
            </a:r>
          </a:p>
        </p:txBody>
      </p:sp>
      <p:sp>
        <p:nvSpPr>
          <p:cNvPr id="47" name="矩形 46"/>
          <p:cNvSpPr/>
          <p:nvPr/>
        </p:nvSpPr>
        <p:spPr>
          <a:xfrm>
            <a:off x="6952701" y="51959"/>
            <a:ext cx="4024307" cy="369332"/>
          </a:xfrm>
          <a:prstGeom prst="rect">
            <a:avLst/>
          </a:prstGeom>
        </p:spPr>
        <p:txBody>
          <a:bodyPr wrap="none">
            <a:spAutoFit/>
          </a:bodyPr>
          <a:lstStyle/>
          <a:p>
            <a:r>
              <a:rPr lang="en-US" altLang="zh-TW" u="sng" dirty="0" smtClean="0"/>
              <a:t>Insufficient docks &amp; popular end station  </a:t>
            </a:r>
            <a:endParaRPr lang="zh-TW" altLang="en-US" u="sng" dirty="0"/>
          </a:p>
        </p:txBody>
      </p:sp>
      <p:pic>
        <p:nvPicPr>
          <p:cNvPr id="49" name="Picture 6"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20" y="2672288"/>
            <a:ext cx="1772743" cy="1618663"/>
          </a:xfrm>
          <a:prstGeom prst="rect">
            <a:avLst/>
          </a:prstGeom>
          <a:noFill/>
          <a:extLst>
            <a:ext uri="{909E8E84-426E-40DD-AFC4-6F175D3DCCD1}">
              <a14:hiddenFill xmlns:a14="http://schemas.microsoft.com/office/drawing/2010/main">
                <a:solidFill>
                  <a:srgbClr val="FFFFFF"/>
                </a:solidFill>
              </a14:hiddenFill>
            </a:ext>
          </a:extLst>
        </p:spPr>
      </p:pic>
      <p:sp>
        <p:nvSpPr>
          <p:cNvPr id="48" name="矩形 47"/>
          <p:cNvSpPr/>
          <p:nvPr/>
        </p:nvSpPr>
        <p:spPr>
          <a:xfrm>
            <a:off x="1993332" y="3401278"/>
            <a:ext cx="6096000" cy="646331"/>
          </a:xfrm>
          <a:prstGeom prst="rect">
            <a:avLst/>
          </a:prstGeom>
        </p:spPr>
        <p:txBody>
          <a:bodyPr>
            <a:spAutoFit/>
          </a:bodyPr>
          <a:lstStyle/>
          <a:p>
            <a:r>
              <a:rPr lang="it-IT" altLang="zh-TW" dirty="0" smtClean="0"/>
              <a:t>San Jose Diridon Caltrain Station – 20% </a:t>
            </a:r>
          </a:p>
          <a:p>
            <a:r>
              <a:rPr lang="zh-TW" altLang="en-US" dirty="0" smtClean="0"/>
              <a:t>San Francisco Caltrain (Townsend at 4th</a:t>
            </a:r>
            <a:r>
              <a:rPr lang="it-IT" altLang="zh-TW" dirty="0" smtClean="0"/>
              <a:t>)  – 15%</a:t>
            </a:r>
            <a:endParaRPr lang="it-IT" altLang="zh-TW" dirty="0"/>
          </a:p>
        </p:txBody>
      </p:sp>
      <p:sp>
        <p:nvSpPr>
          <p:cNvPr id="50" name="矩形 49"/>
          <p:cNvSpPr/>
          <p:nvPr/>
        </p:nvSpPr>
        <p:spPr>
          <a:xfrm>
            <a:off x="1914969" y="2792272"/>
            <a:ext cx="5226880" cy="646331"/>
          </a:xfrm>
          <a:prstGeom prst="rect">
            <a:avLst/>
          </a:prstGeom>
        </p:spPr>
        <p:txBody>
          <a:bodyPr wrap="none">
            <a:spAutoFit/>
          </a:bodyPr>
          <a:lstStyle/>
          <a:p>
            <a:r>
              <a:rPr lang="en-US" altLang="zh-TW" u="sng" dirty="0" smtClean="0"/>
              <a:t>Popular end station</a:t>
            </a:r>
          </a:p>
          <a:p>
            <a:r>
              <a:rPr lang="en-US" altLang="zh-TW" b="1" dirty="0" smtClean="0"/>
              <a:t>- </a:t>
            </a:r>
            <a:r>
              <a:rPr lang="en-US" altLang="zh-TW" b="1" dirty="0" smtClean="0">
                <a:solidFill>
                  <a:schemeClr val="accent2"/>
                </a:solidFill>
              </a:rPr>
              <a:t>Both located in the popular tourist spot/city center </a:t>
            </a:r>
            <a:endParaRPr lang="zh-TW" altLang="en-US" b="1" dirty="0">
              <a:solidFill>
                <a:schemeClr val="accent2"/>
              </a:solidFill>
            </a:endParaRPr>
          </a:p>
        </p:txBody>
      </p:sp>
      <p:sp>
        <p:nvSpPr>
          <p:cNvPr id="51" name="矩形 50"/>
          <p:cNvSpPr/>
          <p:nvPr/>
        </p:nvSpPr>
        <p:spPr>
          <a:xfrm>
            <a:off x="7794987" y="4189094"/>
            <a:ext cx="6096000" cy="2031325"/>
          </a:xfrm>
          <a:prstGeom prst="rect">
            <a:avLst/>
          </a:prstGeom>
        </p:spPr>
        <p:txBody>
          <a:bodyPr>
            <a:spAutoFit/>
          </a:bodyPr>
          <a:lstStyle/>
          <a:p>
            <a:r>
              <a:rPr lang="en-US" altLang="zh-TW" dirty="0" smtClean="0"/>
              <a:t>Santa Clara at </a:t>
            </a:r>
            <a:r>
              <a:rPr lang="en-US" altLang="zh-TW" dirty="0" err="1" smtClean="0"/>
              <a:t>Almaden</a:t>
            </a:r>
            <a:endParaRPr lang="en-US" altLang="zh-TW" dirty="0" smtClean="0"/>
          </a:p>
          <a:p>
            <a:r>
              <a:rPr lang="en-US" altLang="zh-TW" dirty="0" smtClean="0"/>
              <a:t>Cowper at University</a:t>
            </a:r>
          </a:p>
          <a:p>
            <a:r>
              <a:rPr lang="en-US" altLang="zh-TW" dirty="0" smtClean="0"/>
              <a:t>Mountain View City Hall</a:t>
            </a:r>
          </a:p>
          <a:p>
            <a:r>
              <a:rPr lang="en-US" altLang="zh-TW" dirty="0" smtClean="0"/>
              <a:t>2nd at South Park</a:t>
            </a:r>
          </a:p>
          <a:p>
            <a:r>
              <a:rPr lang="en-US" altLang="zh-TW" dirty="0" smtClean="0"/>
              <a:t>San Antonio Shopping Center</a:t>
            </a:r>
          </a:p>
          <a:p>
            <a:r>
              <a:rPr lang="en-US" altLang="zh-TW" dirty="0" smtClean="0"/>
              <a:t>Broadway at Main</a:t>
            </a:r>
          </a:p>
          <a:p>
            <a:r>
              <a:rPr lang="en-US" altLang="zh-TW" dirty="0" smtClean="0"/>
              <a:t>Townsend at 7th</a:t>
            </a:r>
          </a:p>
        </p:txBody>
      </p:sp>
      <p:sp>
        <p:nvSpPr>
          <p:cNvPr id="52" name="矩形 51"/>
          <p:cNvSpPr/>
          <p:nvPr/>
        </p:nvSpPr>
        <p:spPr>
          <a:xfrm>
            <a:off x="6913191" y="3874156"/>
            <a:ext cx="5314853" cy="369332"/>
          </a:xfrm>
          <a:prstGeom prst="rect">
            <a:avLst/>
          </a:prstGeom>
        </p:spPr>
        <p:txBody>
          <a:bodyPr wrap="none">
            <a:spAutoFit/>
          </a:bodyPr>
          <a:lstStyle/>
          <a:p>
            <a:r>
              <a:rPr lang="en-US" altLang="zh-TW" u="sng" dirty="0" smtClean="0"/>
              <a:t>Highly insufficient docks </a:t>
            </a:r>
            <a:r>
              <a:rPr lang="en-US" altLang="zh-TW" dirty="0" smtClean="0"/>
              <a:t>– </a:t>
            </a:r>
            <a:r>
              <a:rPr lang="en-US" altLang="zh-TW" b="1" dirty="0" smtClean="0">
                <a:solidFill>
                  <a:schemeClr val="accent2"/>
                </a:solidFill>
              </a:rPr>
              <a:t>be aware of these stations! </a:t>
            </a:r>
            <a:endParaRPr lang="zh-TW" altLang="en-US" b="1" dirty="0">
              <a:solidFill>
                <a:schemeClr val="accent2"/>
              </a:solidFill>
            </a:endParaRPr>
          </a:p>
        </p:txBody>
      </p:sp>
      <p:pic>
        <p:nvPicPr>
          <p:cNvPr id="11272" name="Picture 8" descr="Related image"/>
          <p:cNvPicPr>
            <a:picLocks noChangeAspect="1" noChangeArrowheads="1"/>
          </p:cNvPicPr>
          <p:nvPr/>
        </p:nvPicPr>
        <p:blipFill rotWithShape="1">
          <a:blip r:embed="rId7">
            <a:extLst>
              <a:ext uri="{28A0092B-C50C-407E-A947-70E740481C1C}">
                <a14:useLocalDpi xmlns:a14="http://schemas.microsoft.com/office/drawing/2010/main" val="0"/>
              </a:ext>
            </a:extLst>
          </a:blip>
          <a:srcRect l="21372" r="23175"/>
          <a:stretch/>
        </p:blipFill>
        <p:spPr bwMode="auto">
          <a:xfrm>
            <a:off x="10842987" y="2662061"/>
            <a:ext cx="608761" cy="1159156"/>
          </a:xfrm>
          <a:prstGeom prst="rect">
            <a:avLst/>
          </a:prstGeom>
          <a:noFill/>
          <a:extLst>
            <a:ext uri="{909E8E84-426E-40DD-AFC4-6F175D3DCCD1}">
              <a14:hiddenFill xmlns:a14="http://schemas.microsoft.com/office/drawing/2010/main">
                <a:solidFill>
                  <a:srgbClr val="FFFFFF"/>
                </a:solidFill>
              </a14:hiddenFill>
            </a:ext>
          </a:extLst>
        </p:spPr>
      </p:pic>
      <p:pic>
        <p:nvPicPr>
          <p:cNvPr id="67" name="圖片 66"/>
          <p:cNvPicPr>
            <a:picLocks noChangeAspect="1"/>
          </p:cNvPicPr>
          <p:nvPr/>
        </p:nvPicPr>
        <p:blipFill rotWithShape="1">
          <a:blip r:embed="rId8"/>
          <a:srcRect r="36133"/>
          <a:stretch/>
        </p:blipFill>
        <p:spPr>
          <a:xfrm>
            <a:off x="227443" y="4302294"/>
            <a:ext cx="2768293" cy="1717354"/>
          </a:xfrm>
          <a:prstGeom prst="rect">
            <a:avLst/>
          </a:prstGeom>
        </p:spPr>
      </p:pic>
      <p:pic>
        <p:nvPicPr>
          <p:cNvPr id="68" name="圖片 67"/>
          <p:cNvPicPr>
            <a:picLocks noChangeAspect="1"/>
          </p:cNvPicPr>
          <p:nvPr/>
        </p:nvPicPr>
        <p:blipFill>
          <a:blip r:embed="rId9"/>
          <a:stretch>
            <a:fillRect/>
          </a:stretch>
        </p:blipFill>
        <p:spPr>
          <a:xfrm>
            <a:off x="3123119" y="4280682"/>
            <a:ext cx="3472340" cy="1717354"/>
          </a:xfrm>
          <a:prstGeom prst="rect">
            <a:avLst/>
          </a:prstGeom>
        </p:spPr>
      </p:pic>
      <p:pic>
        <p:nvPicPr>
          <p:cNvPr id="11274" name="Picture 10" descr="Image result for aware of icon"/>
          <p:cNvPicPr>
            <a:picLocks noChangeAspect="1" noChangeArrowheads="1"/>
          </p:cNvPicPr>
          <p:nvPr/>
        </p:nvPicPr>
        <p:blipFill rotWithShape="1">
          <a:blip r:embed="rId10">
            <a:extLst>
              <a:ext uri="{28A0092B-C50C-407E-A947-70E740481C1C}">
                <a14:useLocalDpi xmlns:a14="http://schemas.microsoft.com/office/drawing/2010/main" val="0"/>
              </a:ext>
            </a:extLst>
          </a:blip>
          <a:srcRect t="19058" b="18227"/>
          <a:stretch/>
        </p:blipFill>
        <p:spPr bwMode="auto">
          <a:xfrm>
            <a:off x="7057224" y="4681041"/>
            <a:ext cx="825612" cy="771050"/>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肘形接點 53"/>
          <p:cNvCxnSpPr/>
          <p:nvPr/>
        </p:nvCxnSpPr>
        <p:spPr>
          <a:xfrm rot="5400000">
            <a:off x="1627783" y="3851508"/>
            <a:ext cx="709853" cy="91996"/>
          </a:xfrm>
          <a:prstGeom prst="bentConnector3">
            <a:avLst>
              <a:gd name="adj1" fmla="val 394"/>
            </a:avLst>
          </a:prstGeom>
          <a:ln w="28575">
            <a:tailEnd type="triangle"/>
          </a:ln>
        </p:spPr>
        <p:style>
          <a:lnRef idx="1">
            <a:schemeClr val="dk1"/>
          </a:lnRef>
          <a:fillRef idx="0">
            <a:schemeClr val="dk1"/>
          </a:fillRef>
          <a:effectRef idx="0">
            <a:schemeClr val="dk1"/>
          </a:effectRef>
          <a:fontRef idx="minor">
            <a:schemeClr val="tx1"/>
          </a:fontRef>
        </p:style>
      </p:cxnSp>
      <p:cxnSp>
        <p:nvCxnSpPr>
          <p:cNvPr id="11283" name="直線單箭頭接點 11282"/>
          <p:cNvCxnSpPr/>
          <p:nvPr/>
        </p:nvCxnSpPr>
        <p:spPr>
          <a:xfrm>
            <a:off x="5240982" y="4017129"/>
            <a:ext cx="5680" cy="2353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9" name="矩形 88"/>
          <p:cNvSpPr/>
          <p:nvPr/>
        </p:nvSpPr>
        <p:spPr>
          <a:xfrm>
            <a:off x="7141849" y="2368434"/>
            <a:ext cx="4864345" cy="369332"/>
          </a:xfrm>
          <a:prstGeom prst="rect">
            <a:avLst/>
          </a:prstGeom>
        </p:spPr>
        <p:txBody>
          <a:bodyPr wrap="none">
            <a:spAutoFit/>
          </a:bodyPr>
          <a:lstStyle/>
          <a:p>
            <a:r>
              <a:rPr lang="en-US" altLang="zh-TW" b="1" dirty="0" smtClean="0">
                <a:solidFill>
                  <a:schemeClr val="accent2"/>
                </a:solidFill>
              </a:rPr>
              <a:t>Consider build another station around this area? </a:t>
            </a:r>
            <a:endParaRPr lang="zh-TW" altLang="en-US" b="1" dirty="0">
              <a:solidFill>
                <a:schemeClr val="accent2"/>
              </a:solidFill>
            </a:endParaRPr>
          </a:p>
        </p:txBody>
      </p:sp>
      <p:cxnSp>
        <p:nvCxnSpPr>
          <p:cNvPr id="11288" name="肘形接點 11287"/>
          <p:cNvCxnSpPr/>
          <p:nvPr/>
        </p:nvCxnSpPr>
        <p:spPr>
          <a:xfrm>
            <a:off x="6843936" y="2387355"/>
            <a:ext cx="348530" cy="167140"/>
          </a:xfrm>
          <a:prstGeom prst="bentConnector3">
            <a:avLst>
              <a:gd name="adj1" fmla="val 443"/>
            </a:avLst>
          </a:prstGeom>
          <a:ln w="28575">
            <a:tailEnd type="triangle"/>
          </a:ln>
        </p:spPr>
        <p:style>
          <a:lnRef idx="1">
            <a:schemeClr val="dk1"/>
          </a:lnRef>
          <a:fillRef idx="0">
            <a:schemeClr val="dk1"/>
          </a:fillRef>
          <a:effectRef idx="0">
            <a:schemeClr val="dk1"/>
          </a:effectRef>
          <a:fontRef idx="minor">
            <a:schemeClr val="tx1"/>
          </a:fontRef>
        </p:style>
      </p:cxnSp>
      <p:sp>
        <p:nvSpPr>
          <p:cNvPr id="106" name="矩形 105"/>
          <p:cNvSpPr/>
          <p:nvPr/>
        </p:nvSpPr>
        <p:spPr>
          <a:xfrm>
            <a:off x="492525" y="2288028"/>
            <a:ext cx="5254310" cy="369332"/>
          </a:xfrm>
          <a:prstGeom prst="rect">
            <a:avLst/>
          </a:prstGeom>
        </p:spPr>
        <p:txBody>
          <a:bodyPr wrap="square">
            <a:spAutoFit/>
          </a:bodyPr>
          <a:lstStyle/>
          <a:p>
            <a:r>
              <a:rPr lang="en-US" altLang="zh-TW" b="1" dirty="0" smtClean="0">
                <a:solidFill>
                  <a:schemeClr val="accent2"/>
                </a:solidFill>
              </a:rPr>
              <a:t>Station &amp; Markets are popular tourist spots</a:t>
            </a:r>
            <a:endParaRPr lang="zh-TW" altLang="en-US" b="1" dirty="0">
              <a:solidFill>
                <a:schemeClr val="accent2"/>
              </a:solidFill>
            </a:endParaRPr>
          </a:p>
        </p:txBody>
      </p:sp>
      <p:cxnSp>
        <p:nvCxnSpPr>
          <p:cNvPr id="107" name="肘形接點 106"/>
          <p:cNvCxnSpPr/>
          <p:nvPr/>
        </p:nvCxnSpPr>
        <p:spPr>
          <a:xfrm rot="5400000">
            <a:off x="849548" y="1876471"/>
            <a:ext cx="424664" cy="382950"/>
          </a:xfrm>
          <a:prstGeom prst="bentConnector3">
            <a:avLst>
              <a:gd name="adj1" fmla="val -2635"/>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994828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6176963"/>
            <a:ext cx="12192000" cy="681036"/>
          </a:xfrm>
          <a:prstGeom prst="rect">
            <a:avLst/>
          </a:prstGeom>
          <a:solidFill>
            <a:srgbClr val="007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Picture 4" descr="Image result for bay area bike share logo"/>
          <p:cNvPicPr>
            <a:picLocks noChangeAspect="1" noChangeArrowheads="1"/>
          </p:cNvPicPr>
          <p:nvPr/>
        </p:nvPicPr>
        <p:blipFill rotWithShape="1">
          <a:blip r:embed="rId3">
            <a:extLst>
              <a:ext uri="{28A0092B-C50C-407E-A947-70E740481C1C}">
                <a14:useLocalDpi xmlns:a14="http://schemas.microsoft.com/office/drawing/2010/main" val="0"/>
              </a:ext>
            </a:extLst>
          </a:blip>
          <a:srcRect l="7373"/>
          <a:stretch/>
        </p:blipFill>
        <p:spPr bwMode="auto">
          <a:xfrm>
            <a:off x="1" y="6173338"/>
            <a:ext cx="1750141" cy="68466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p:cNvGrpSpPr/>
          <p:nvPr/>
        </p:nvGrpSpPr>
        <p:grpSpPr>
          <a:xfrm>
            <a:off x="637137" y="800981"/>
            <a:ext cx="3430230" cy="3001451"/>
            <a:chOff x="286365" y="996218"/>
            <a:chExt cx="3430230" cy="3001451"/>
          </a:xfrm>
        </p:grpSpPr>
        <p:pic>
          <p:nvPicPr>
            <p:cNvPr id="4" name="圖片 3"/>
            <p:cNvPicPr>
              <a:picLocks noChangeAspect="1"/>
            </p:cNvPicPr>
            <p:nvPr/>
          </p:nvPicPr>
          <p:blipFill>
            <a:blip r:embed="rId4"/>
            <a:stretch>
              <a:fillRect/>
            </a:stretch>
          </p:blipFill>
          <p:spPr>
            <a:xfrm>
              <a:off x="286365" y="996218"/>
              <a:ext cx="3430230" cy="3001451"/>
            </a:xfrm>
            <a:prstGeom prst="rect">
              <a:avLst/>
            </a:prstGeom>
          </p:spPr>
        </p:pic>
        <p:sp>
          <p:nvSpPr>
            <p:cNvPr id="7" name="橢圓 6"/>
            <p:cNvSpPr/>
            <p:nvPr/>
          </p:nvSpPr>
          <p:spPr>
            <a:xfrm>
              <a:off x="1750142" y="2008717"/>
              <a:ext cx="146391" cy="14393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 name="矩形 8"/>
          <p:cNvSpPr/>
          <p:nvPr/>
        </p:nvSpPr>
        <p:spPr>
          <a:xfrm>
            <a:off x="318104" y="130743"/>
            <a:ext cx="4052135" cy="646331"/>
          </a:xfrm>
          <a:prstGeom prst="rect">
            <a:avLst/>
          </a:prstGeom>
        </p:spPr>
        <p:txBody>
          <a:bodyPr wrap="none">
            <a:spAutoFit/>
          </a:bodyPr>
          <a:lstStyle/>
          <a:p>
            <a:r>
              <a:rPr lang="zh-TW" altLang="en-US" b="1" dirty="0" smtClean="0">
                <a:solidFill>
                  <a:schemeClr val="accent6">
                    <a:lumMod val="75000"/>
                  </a:schemeClr>
                </a:solidFill>
              </a:rPr>
              <a:t>San Mateo County Center</a:t>
            </a:r>
            <a:r>
              <a:rPr lang="en-US" altLang="zh-TW" b="1" dirty="0" smtClean="0">
                <a:solidFill>
                  <a:schemeClr val="accent6">
                    <a:lumMod val="75000"/>
                  </a:schemeClr>
                </a:solidFill>
              </a:rPr>
              <a:t>, Redwood City</a:t>
            </a:r>
            <a:endParaRPr lang="zh-TW" altLang="en-US" b="1" dirty="0" smtClean="0">
              <a:solidFill>
                <a:schemeClr val="accent6">
                  <a:lumMod val="75000"/>
                </a:schemeClr>
              </a:solidFill>
            </a:endParaRPr>
          </a:p>
          <a:p>
            <a:endParaRPr lang="zh-TW" altLang="en-US" b="1" dirty="0">
              <a:solidFill>
                <a:schemeClr val="accent6">
                  <a:lumMod val="75000"/>
                </a:schemeClr>
              </a:solidFill>
            </a:endParaRPr>
          </a:p>
        </p:txBody>
      </p:sp>
      <p:pic>
        <p:nvPicPr>
          <p:cNvPr id="10" name="圖片 9"/>
          <p:cNvPicPr>
            <a:picLocks noChangeAspect="1"/>
          </p:cNvPicPr>
          <p:nvPr/>
        </p:nvPicPr>
        <p:blipFill>
          <a:blip r:embed="rId5"/>
          <a:stretch>
            <a:fillRect/>
          </a:stretch>
        </p:blipFill>
        <p:spPr>
          <a:xfrm>
            <a:off x="4435568" y="682475"/>
            <a:ext cx="3279648" cy="3006332"/>
          </a:xfrm>
          <a:prstGeom prst="rect">
            <a:avLst/>
          </a:prstGeom>
        </p:spPr>
      </p:pic>
      <p:sp>
        <p:nvSpPr>
          <p:cNvPr id="11" name="橢圓 10"/>
          <p:cNvSpPr/>
          <p:nvPr/>
        </p:nvSpPr>
        <p:spPr>
          <a:xfrm>
            <a:off x="5171971" y="1448050"/>
            <a:ext cx="144828" cy="13914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4418550" y="130742"/>
            <a:ext cx="3478773" cy="646331"/>
          </a:xfrm>
          <a:prstGeom prst="rect">
            <a:avLst/>
          </a:prstGeom>
        </p:spPr>
        <p:txBody>
          <a:bodyPr wrap="none">
            <a:spAutoFit/>
          </a:bodyPr>
          <a:lstStyle/>
          <a:p>
            <a:r>
              <a:rPr lang="zh-TW" altLang="en-US" b="1" dirty="0" smtClean="0">
                <a:solidFill>
                  <a:schemeClr val="accent6">
                    <a:lumMod val="75000"/>
                  </a:schemeClr>
                </a:solidFill>
              </a:rPr>
              <a:t>University and Emerson</a:t>
            </a:r>
            <a:r>
              <a:rPr lang="en-US" altLang="zh-TW" b="1" dirty="0" smtClean="0">
                <a:solidFill>
                  <a:schemeClr val="accent6">
                    <a:lumMod val="75000"/>
                  </a:schemeClr>
                </a:solidFill>
              </a:rPr>
              <a:t>, Palo Alto </a:t>
            </a:r>
            <a:endParaRPr lang="zh-TW" altLang="en-US" b="1" dirty="0" smtClean="0">
              <a:solidFill>
                <a:schemeClr val="accent6">
                  <a:lumMod val="75000"/>
                </a:schemeClr>
              </a:solidFill>
            </a:endParaRPr>
          </a:p>
          <a:p>
            <a:endParaRPr lang="zh-TW" altLang="en-US" b="1" dirty="0">
              <a:solidFill>
                <a:schemeClr val="accent6">
                  <a:lumMod val="75000"/>
                </a:schemeClr>
              </a:solidFill>
            </a:endParaRPr>
          </a:p>
        </p:txBody>
      </p:sp>
      <p:pic>
        <p:nvPicPr>
          <p:cNvPr id="13" name="圖片 12"/>
          <p:cNvPicPr>
            <a:picLocks noChangeAspect="1"/>
          </p:cNvPicPr>
          <p:nvPr/>
        </p:nvPicPr>
        <p:blipFill>
          <a:blip r:embed="rId6"/>
          <a:stretch>
            <a:fillRect/>
          </a:stretch>
        </p:blipFill>
        <p:spPr>
          <a:xfrm>
            <a:off x="7920099" y="706328"/>
            <a:ext cx="3628338" cy="2982141"/>
          </a:xfrm>
          <a:prstGeom prst="rect">
            <a:avLst/>
          </a:prstGeom>
        </p:spPr>
      </p:pic>
      <p:sp>
        <p:nvSpPr>
          <p:cNvPr id="15" name="橢圓 14"/>
          <p:cNvSpPr/>
          <p:nvPr/>
        </p:nvSpPr>
        <p:spPr>
          <a:xfrm>
            <a:off x="9950033" y="2643441"/>
            <a:ext cx="144828" cy="13914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7939413" y="138982"/>
            <a:ext cx="3638432" cy="646331"/>
          </a:xfrm>
          <a:prstGeom prst="rect">
            <a:avLst/>
          </a:prstGeom>
        </p:spPr>
        <p:txBody>
          <a:bodyPr wrap="none">
            <a:spAutoFit/>
          </a:bodyPr>
          <a:lstStyle/>
          <a:p>
            <a:r>
              <a:rPr lang="zh-TW" altLang="en-US" b="1" dirty="0" smtClean="0">
                <a:solidFill>
                  <a:schemeClr val="accent6">
                    <a:lumMod val="75000"/>
                  </a:schemeClr>
                </a:solidFill>
              </a:rPr>
              <a:t>5th S. at E. San Salvador St</a:t>
            </a:r>
            <a:r>
              <a:rPr lang="en-US" altLang="zh-TW" b="1" dirty="0" smtClean="0">
                <a:solidFill>
                  <a:schemeClr val="accent6">
                    <a:lumMod val="75000"/>
                  </a:schemeClr>
                </a:solidFill>
              </a:rPr>
              <a:t>, San Jose</a:t>
            </a:r>
            <a:endParaRPr lang="zh-TW" altLang="en-US" b="1" dirty="0" smtClean="0">
              <a:solidFill>
                <a:schemeClr val="accent6">
                  <a:lumMod val="75000"/>
                </a:schemeClr>
              </a:solidFill>
            </a:endParaRPr>
          </a:p>
          <a:p>
            <a:endParaRPr lang="zh-TW" altLang="en-US" b="1" dirty="0">
              <a:solidFill>
                <a:schemeClr val="accent6">
                  <a:lumMod val="75000"/>
                </a:schemeClr>
              </a:solidFill>
            </a:endParaRPr>
          </a:p>
        </p:txBody>
      </p:sp>
      <p:sp>
        <p:nvSpPr>
          <p:cNvPr id="17" name="內容版面配置區 2"/>
          <p:cNvSpPr>
            <a:spLocks noGrp="1"/>
          </p:cNvSpPr>
          <p:nvPr>
            <p:ph idx="1"/>
          </p:nvPr>
        </p:nvSpPr>
        <p:spPr>
          <a:xfrm>
            <a:off x="318104" y="3970589"/>
            <a:ext cx="10960608" cy="2123023"/>
          </a:xfrm>
        </p:spPr>
        <p:txBody>
          <a:bodyPr>
            <a:normAutofit fontScale="85000" lnSpcReduction="20000"/>
          </a:bodyPr>
          <a:lstStyle/>
          <a:p>
            <a:pPr>
              <a:lnSpc>
                <a:spcPct val="100000"/>
              </a:lnSpc>
            </a:pPr>
            <a:r>
              <a:rPr lang="en-US" altLang="zh-TW" dirty="0" smtClean="0"/>
              <a:t>This is interesting. </a:t>
            </a:r>
            <a:r>
              <a:rPr lang="en-US" altLang="zh-TW" dirty="0"/>
              <a:t>P</a:t>
            </a:r>
            <a:r>
              <a:rPr lang="en-US" altLang="zh-TW" dirty="0" smtClean="0"/>
              <a:t>eople </a:t>
            </a:r>
            <a:r>
              <a:rPr lang="en-US" altLang="zh-TW" b="1" dirty="0" smtClean="0"/>
              <a:t>started and ended at the same station </a:t>
            </a:r>
            <a:r>
              <a:rPr lang="en-US" altLang="zh-TW" dirty="0" smtClean="0"/>
              <a:t>at these three stations most of the time. </a:t>
            </a:r>
          </a:p>
          <a:p>
            <a:pPr>
              <a:lnSpc>
                <a:spcPct val="100000"/>
              </a:lnSpc>
            </a:pPr>
            <a:r>
              <a:rPr lang="en-US" altLang="zh-TW" dirty="0" smtClean="0"/>
              <a:t>These three places are located near university or county center.    </a:t>
            </a:r>
          </a:p>
          <a:p>
            <a:pPr>
              <a:lnSpc>
                <a:spcPct val="100000"/>
              </a:lnSpc>
            </a:pPr>
            <a:r>
              <a:rPr lang="en-US" altLang="zh-TW" dirty="0" smtClean="0"/>
              <a:t>We can tell from the map that it is because the bike is not used for commuting. They may use for a one-time event, such as buying grocery, or tourists looking around this place.</a:t>
            </a:r>
          </a:p>
          <a:p>
            <a:pPr>
              <a:lnSpc>
                <a:spcPct val="100000"/>
              </a:lnSpc>
            </a:pPr>
            <a:endParaRPr lang="en-US" altLang="zh-TW" dirty="0" smtClean="0"/>
          </a:p>
          <a:p>
            <a:pPr>
              <a:lnSpc>
                <a:spcPct val="100000"/>
              </a:lnSpc>
            </a:pPr>
            <a:endParaRPr lang="zh-TW" altLang="en-US" dirty="0"/>
          </a:p>
          <a:p>
            <a:pPr marL="0" indent="0">
              <a:buNone/>
            </a:pPr>
            <a:endParaRPr lang="zh-TW" altLang="en-US" dirty="0"/>
          </a:p>
        </p:txBody>
      </p:sp>
      <p:pic>
        <p:nvPicPr>
          <p:cNvPr id="3" name="圖片 2"/>
          <p:cNvPicPr>
            <a:picLocks noChangeAspect="1"/>
          </p:cNvPicPr>
          <p:nvPr/>
        </p:nvPicPr>
        <p:blipFill>
          <a:blip r:embed="rId7"/>
          <a:stretch>
            <a:fillRect/>
          </a:stretch>
        </p:blipFill>
        <p:spPr>
          <a:xfrm>
            <a:off x="10271760" y="517732"/>
            <a:ext cx="1793056" cy="1307516"/>
          </a:xfrm>
          <a:prstGeom prst="rect">
            <a:avLst/>
          </a:prstGeom>
        </p:spPr>
      </p:pic>
      <p:pic>
        <p:nvPicPr>
          <p:cNvPr id="14" name="圖片 13"/>
          <p:cNvPicPr>
            <a:picLocks noChangeAspect="1"/>
          </p:cNvPicPr>
          <p:nvPr/>
        </p:nvPicPr>
        <p:blipFill>
          <a:blip r:embed="rId8"/>
          <a:stretch>
            <a:fillRect/>
          </a:stretch>
        </p:blipFill>
        <p:spPr>
          <a:xfrm>
            <a:off x="6053202" y="530481"/>
            <a:ext cx="1763149" cy="1418549"/>
          </a:xfrm>
          <a:prstGeom prst="rect">
            <a:avLst/>
          </a:prstGeom>
        </p:spPr>
      </p:pic>
      <p:pic>
        <p:nvPicPr>
          <p:cNvPr id="18" name="圖片 17"/>
          <p:cNvPicPr>
            <a:picLocks noChangeAspect="1"/>
          </p:cNvPicPr>
          <p:nvPr/>
        </p:nvPicPr>
        <p:blipFill>
          <a:blip r:embed="rId9"/>
          <a:stretch>
            <a:fillRect/>
          </a:stretch>
        </p:blipFill>
        <p:spPr>
          <a:xfrm>
            <a:off x="2816685" y="542380"/>
            <a:ext cx="1440475" cy="1387213"/>
          </a:xfrm>
          <a:prstGeom prst="rect">
            <a:avLst/>
          </a:prstGeom>
        </p:spPr>
      </p:pic>
    </p:spTree>
    <p:extLst>
      <p:ext uri="{BB962C8B-B14F-4D97-AF65-F5344CB8AC3E}">
        <p14:creationId xmlns:p14="http://schemas.microsoft.com/office/powerpoint/2010/main" val="2038948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6176963"/>
            <a:ext cx="12192000" cy="681036"/>
          </a:xfrm>
          <a:prstGeom prst="rect">
            <a:avLst/>
          </a:prstGeom>
          <a:solidFill>
            <a:srgbClr val="007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Picture 4" descr="Image result for bay area bike share logo"/>
          <p:cNvPicPr>
            <a:picLocks noChangeAspect="1" noChangeArrowheads="1"/>
          </p:cNvPicPr>
          <p:nvPr/>
        </p:nvPicPr>
        <p:blipFill rotWithShape="1">
          <a:blip r:embed="rId3">
            <a:extLst>
              <a:ext uri="{28A0092B-C50C-407E-A947-70E740481C1C}">
                <a14:useLocalDpi xmlns:a14="http://schemas.microsoft.com/office/drawing/2010/main" val="0"/>
              </a:ext>
            </a:extLst>
          </a:blip>
          <a:srcRect l="7373"/>
          <a:stretch/>
        </p:blipFill>
        <p:spPr bwMode="auto">
          <a:xfrm>
            <a:off x="1" y="6173338"/>
            <a:ext cx="1750141" cy="68466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1" name="表格 20"/>
          <p:cNvGraphicFramePr>
            <a:graphicFrameLocks noGrp="1"/>
          </p:cNvGraphicFramePr>
          <p:nvPr>
            <p:extLst>
              <p:ext uri="{D42A27DB-BD31-4B8C-83A1-F6EECF244321}">
                <p14:modId xmlns:p14="http://schemas.microsoft.com/office/powerpoint/2010/main" val="242245804"/>
              </p:ext>
            </p:extLst>
          </p:nvPr>
        </p:nvGraphicFramePr>
        <p:xfrm>
          <a:off x="6319160" y="432950"/>
          <a:ext cx="4867396" cy="3332480"/>
        </p:xfrm>
        <a:graphic>
          <a:graphicData uri="http://schemas.openxmlformats.org/drawingml/2006/table">
            <a:tbl>
              <a:tblPr firstRow="1" bandRow="1">
                <a:tableStyleId>{5C22544A-7EE6-4342-B048-85BDC9FD1C3A}</a:tableStyleId>
              </a:tblPr>
              <a:tblGrid>
                <a:gridCol w="1191260">
                  <a:extLst>
                    <a:ext uri="{9D8B030D-6E8A-4147-A177-3AD203B41FA5}">
                      <a16:colId xmlns:a16="http://schemas.microsoft.com/office/drawing/2014/main" val="307289734"/>
                    </a:ext>
                  </a:extLst>
                </a:gridCol>
                <a:gridCol w="3676136">
                  <a:extLst>
                    <a:ext uri="{9D8B030D-6E8A-4147-A177-3AD203B41FA5}">
                      <a16:colId xmlns:a16="http://schemas.microsoft.com/office/drawing/2014/main" val="2404321915"/>
                    </a:ext>
                  </a:extLst>
                </a:gridCol>
              </a:tblGrid>
              <a:tr h="318483">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u="none" strike="noStrike" dirty="0" smtClean="0">
                          <a:effectLst/>
                        </a:rPr>
                        <a:t>Highly insufficient stations</a:t>
                      </a:r>
                      <a:endParaRPr lang="en-US" altLang="zh-TW" sz="1800" b="0" i="0" u="none" strike="noStrike" dirty="0" smtClean="0">
                        <a:solidFill>
                          <a:srgbClr val="000000"/>
                        </a:solidFill>
                        <a:effectLst/>
                        <a:latin typeface="新細明體" panose="02020500000000000000" pitchFamily="18" charset="-120"/>
                        <a:ea typeface="+mn-ea"/>
                      </a:endParaRPr>
                    </a:p>
                  </a:txBody>
                  <a:tcPr/>
                </a:tc>
                <a:tc hMerge="1">
                  <a:txBody>
                    <a:bodyPr/>
                    <a:lstStyle/>
                    <a:p>
                      <a:endParaRPr lang="zh-TW" altLang="en-US" dirty="0"/>
                    </a:p>
                  </a:txBody>
                  <a:tcPr/>
                </a:tc>
                <a:extLst>
                  <a:ext uri="{0D108BD9-81ED-4DB2-BD59-A6C34878D82A}">
                    <a16:rowId xmlns:a16="http://schemas.microsoft.com/office/drawing/2014/main" val="2688536557"/>
                  </a:ext>
                </a:extLst>
              </a:tr>
              <a:tr h="370840">
                <a:tc>
                  <a:txBody>
                    <a:bodyPr/>
                    <a:lstStyle/>
                    <a:p>
                      <a:pPr algn="l" fontAlgn="ctr"/>
                      <a:r>
                        <a:rPr lang="en-US" sz="2000" u="none" strike="noStrike" dirty="0" err="1">
                          <a:effectLst/>
                        </a:rPr>
                        <a:t>landmarkid</a:t>
                      </a:r>
                      <a:endParaRPr lang="en-US"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solidFill>
                      <a:srgbClr val="5B9BD5"/>
                    </a:solidFill>
                  </a:tcPr>
                </a:tc>
                <a:tc>
                  <a:txBody>
                    <a:bodyPr/>
                    <a:lstStyle/>
                    <a:p>
                      <a:pPr algn="l" fontAlgn="ctr"/>
                      <a:r>
                        <a:rPr lang="en-US" sz="2000" u="none" strike="noStrike" dirty="0" smtClean="0">
                          <a:effectLst/>
                        </a:rPr>
                        <a:t>Station name</a:t>
                      </a:r>
                      <a:endParaRPr lang="en-US"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solidFill>
                      <a:srgbClr val="5B9BD5"/>
                    </a:solidFill>
                  </a:tcPr>
                </a:tc>
                <a:extLst>
                  <a:ext uri="{0D108BD9-81ED-4DB2-BD59-A6C34878D82A}">
                    <a16:rowId xmlns:a16="http://schemas.microsoft.com/office/drawing/2014/main" val="1826478254"/>
                  </a:ext>
                </a:extLst>
              </a:tr>
              <a:tr h="370840">
                <a:tc>
                  <a:txBody>
                    <a:bodyPr/>
                    <a:lstStyle/>
                    <a:p>
                      <a:pPr algn="r" fontAlgn="ctr"/>
                      <a:r>
                        <a:rPr lang="en-US" altLang="zh-TW" sz="2000" u="none" strike="noStrike" dirty="0">
                          <a:effectLst/>
                        </a:rPr>
                        <a:t>4</a:t>
                      </a:r>
                      <a:endParaRPr lang="en-US" altLang="zh-TW"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l" fontAlgn="ctr"/>
                      <a:r>
                        <a:rPr lang="en-US" sz="2000" u="none" strike="noStrike" dirty="0">
                          <a:effectLst/>
                        </a:rPr>
                        <a:t>Santa Clara at </a:t>
                      </a:r>
                      <a:r>
                        <a:rPr lang="en-US" sz="2000" u="none" strike="noStrike" dirty="0" err="1">
                          <a:effectLst/>
                        </a:rPr>
                        <a:t>Almaden</a:t>
                      </a:r>
                      <a:endParaRPr lang="en-US"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558071788"/>
                  </a:ext>
                </a:extLst>
              </a:tr>
              <a:tr h="370840">
                <a:tc>
                  <a:txBody>
                    <a:bodyPr/>
                    <a:lstStyle/>
                    <a:p>
                      <a:pPr algn="r" fontAlgn="ctr"/>
                      <a:r>
                        <a:rPr lang="en-US" altLang="zh-TW" sz="2000" u="none" strike="noStrike" dirty="0">
                          <a:effectLst/>
                        </a:rPr>
                        <a:t>37</a:t>
                      </a:r>
                      <a:endParaRPr lang="en-US" altLang="zh-TW"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l" fontAlgn="ctr"/>
                      <a:r>
                        <a:rPr lang="en-US" sz="2000" u="none" strike="noStrike" dirty="0">
                          <a:effectLst/>
                        </a:rPr>
                        <a:t>Cowper at University</a:t>
                      </a:r>
                      <a:endParaRPr lang="en-US"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1685168631"/>
                  </a:ext>
                </a:extLst>
              </a:tr>
              <a:tr h="370840">
                <a:tc>
                  <a:txBody>
                    <a:bodyPr/>
                    <a:lstStyle/>
                    <a:p>
                      <a:pPr algn="r" fontAlgn="ctr"/>
                      <a:r>
                        <a:rPr lang="en-US" altLang="zh-TW" sz="2000" u="none" strike="noStrike" dirty="0">
                          <a:effectLst/>
                        </a:rPr>
                        <a:t>27</a:t>
                      </a:r>
                      <a:endParaRPr lang="en-US" altLang="zh-TW"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solidFill>
                      <a:schemeClr val="accent4">
                        <a:lumMod val="40000"/>
                        <a:lumOff val="60000"/>
                      </a:schemeClr>
                    </a:solidFill>
                  </a:tcPr>
                </a:tc>
                <a:tc>
                  <a:txBody>
                    <a:bodyPr/>
                    <a:lstStyle/>
                    <a:p>
                      <a:pPr algn="l" fontAlgn="ctr"/>
                      <a:r>
                        <a:rPr lang="en-US" sz="2000" u="none" strike="noStrike" dirty="0">
                          <a:effectLst/>
                        </a:rPr>
                        <a:t>Mountain View City Hall</a:t>
                      </a:r>
                      <a:endParaRPr lang="en-US"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solidFill>
                      <a:schemeClr val="accent4">
                        <a:lumMod val="40000"/>
                        <a:lumOff val="60000"/>
                      </a:schemeClr>
                    </a:solidFill>
                  </a:tcPr>
                </a:tc>
                <a:extLst>
                  <a:ext uri="{0D108BD9-81ED-4DB2-BD59-A6C34878D82A}">
                    <a16:rowId xmlns:a16="http://schemas.microsoft.com/office/drawing/2014/main" val="3971716431"/>
                  </a:ext>
                </a:extLst>
              </a:tr>
              <a:tr h="370840">
                <a:tc>
                  <a:txBody>
                    <a:bodyPr/>
                    <a:lstStyle/>
                    <a:p>
                      <a:pPr algn="r" fontAlgn="ctr"/>
                      <a:r>
                        <a:rPr lang="en-US" altLang="zh-TW" sz="2000" u="none" strike="noStrike" dirty="0">
                          <a:effectLst/>
                        </a:rPr>
                        <a:t>64</a:t>
                      </a:r>
                      <a:endParaRPr lang="en-US" altLang="zh-TW"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l" fontAlgn="ctr"/>
                      <a:r>
                        <a:rPr lang="en-US" sz="2000" u="none" strike="noStrike" dirty="0">
                          <a:effectLst/>
                        </a:rPr>
                        <a:t>2nd at South Park</a:t>
                      </a:r>
                      <a:endParaRPr lang="en-US"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479757617"/>
                  </a:ext>
                </a:extLst>
              </a:tr>
              <a:tr h="370840">
                <a:tc>
                  <a:txBody>
                    <a:bodyPr/>
                    <a:lstStyle/>
                    <a:p>
                      <a:pPr algn="r" fontAlgn="ctr"/>
                      <a:r>
                        <a:rPr lang="en-US" altLang="zh-TW" sz="2000" u="none" strike="noStrike" dirty="0">
                          <a:effectLst/>
                        </a:rPr>
                        <a:t>31</a:t>
                      </a:r>
                      <a:endParaRPr lang="en-US" altLang="zh-TW"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solidFill>
                      <a:schemeClr val="accent4">
                        <a:lumMod val="20000"/>
                        <a:lumOff val="80000"/>
                      </a:schemeClr>
                    </a:solidFill>
                  </a:tcPr>
                </a:tc>
                <a:tc>
                  <a:txBody>
                    <a:bodyPr/>
                    <a:lstStyle/>
                    <a:p>
                      <a:pPr algn="l" fontAlgn="ctr"/>
                      <a:r>
                        <a:rPr lang="en-US" sz="2000" u="none" strike="noStrike" dirty="0">
                          <a:effectLst/>
                        </a:rPr>
                        <a:t>San Antonio Shopping Center</a:t>
                      </a:r>
                      <a:endParaRPr lang="en-US"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solidFill>
                      <a:schemeClr val="accent4">
                        <a:lumMod val="20000"/>
                        <a:lumOff val="80000"/>
                      </a:schemeClr>
                    </a:solidFill>
                  </a:tcPr>
                </a:tc>
                <a:extLst>
                  <a:ext uri="{0D108BD9-81ED-4DB2-BD59-A6C34878D82A}">
                    <a16:rowId xmlns:a16="http://schemas.microsoft.com/office/drawing/2014/main" val="3759256555"/>
                  </a:ext>
                </a:extLst>
              </a:tr>
              <a:tr h="370840">
                <a:tc>
                  <a:txBody>
                    <a:bodyPr/>
                    <a:lstStyle/>
                    <a:p>
                      <a:pPr algn="r" fontAlgn="ctr"/>
                      <a:r>
                        <a:rPr lang="en-US" altLang="zh-TW" sz="2000" u="none" strike="noStrike" dirty="0">
                          <a:effectLst/>
                        </a:rPr>
                        <a:t>25</a:t>
                      </a:r>
                      <a:endParaRPr lang="en-US" altLang="zh-TW"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solidFill>
                      <a:schemeClr val="accent4">
                        <a:lumMod val="40000"/>
                        <a:lumOff val="60000"/>
                      </a:schemeClr>
                    </a:solidFill>
                  </a:tcPr>
                </a:tc>
                <a:tc>
                  <a:txBody>
                    <a:bodyPr/>
                    <a:lstStyle/>
                    <a:p>
                      <a:pPr algn="l" fontAlgn="ctr"/>
                      <a:r>
                        <a:rPr lang="en-US" sz="2000" u="none" strike="noStrike" dirty="0">
                          <a:effectLst/>
                        </a:rPr>
                        <a:t>Broadway at Main</a:t>
                      </a:r>
                      <a:endParaRPr lang="en-US"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solidFill>
                      <a:schemeClr val="accent4">
                        <a:lumMod val="40000"/>
                        <a:lumOff val="60000"/>
                      </a:schemeClr>
                    </a:solidFill>
                  </a:tcPr>
                </a:tc>
                <a:extLst>
                  <a:ext uri="{0D108BD9-81ED-4DB2-BD59-A6C34878D82A}">
                    <a16:rowId xmlns:a16="http://schemas.microsoft.com/office/drawing/2014/main" val="141494257"/>
                  </a:ext>
                </a:extLst>
              </a:tr>
              <a:tr h="370840">
                <a:tc>
                  <a:txBody>
                    <a:bodyPr/>
                    <a:lstStyle/>
                    <a:p>
                      <a:pPr algn="r" fontAlgn="ctr"/>
                      <a:r>
                        <a:rPr lang="en-US" altLang="zh-TW" sz="2000" u="none" strike="noStrike" dirty="0">
                          <a:effectLst/>
                        </a:rPr>
                        <a:t>65</a:t>
                      </a:r>
                      <a:endParaRPr lang="en-US" altLang="zh-TW"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l" fontAlgn="ctr"/>
                      <a:r>
                        <a:rPr lang="en-US" sz="2000" u="none" strike="noStrike" dirty="0">
                          <a:effectLst/>
                        </a:rPr>
                        <a:t>Townsend at 7th</a:t>
                      </a:r>
                      <a:endParaRPr lang="en-US"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1570145663"/>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213369662"/>
              </p:ext>
            </p:extLst>
          </p:nvPr>
        </p:nvGraphicFramePr>
        <p:xfrm>
          <a:off x="875071" y="1074592"/>
          <a:ext cx="4676140" cy="1849120"/>
        </p:xfrm>
        <a:graphic>
          <a:graphicData uri="http://schemas.openxmlformats.org/drawingml/2006/table">
            <a:tbl>
              <a:tblPr firstRow="1" bandRow="1">
                <a:tableStyleId>{5C22544A-7EE6-4342-B048-85BDC9FD1C3A}</a:tableStyleId>
              </a:tblPr>
              <a:tblGrid>
                <a:gridCol w="1191260">
                  <a:extLst>
                    <a:ext uri="{9D8B030D-6E8A-4147-A177-3AD203B41FA5}">
                      <a16:colId xmlns:a16="http://schemas.microsoft.com/office/drawing/2014/main" val="307289734"/>
                    </a:ext>
                  </a:extLst>
                </a:gridCol>
                <a:gridCol w="3484880">
                  <a:extLst>
                    <a:ext uri="{9D8B030D-6E8A-4147-A177-3AD203B41FA5}">
                      <a16:colId xmlns:a16="http://schemas.microsoft.com/office/drawing/2014/main" val="2404321915"/>
                    </a:ext>
                  </a:extLst>
                </a:gridCol>
              </a:tblGrid>
              <a:tr h="28303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u="none" strike="noStrike" dirty="0" smtClean="0">
                          <a:effectLst/>
                        </a:rPr>
                        <a:t>Start</a:t>
                      </a:r>
                      <a:r>
                        <a:rPr lang="en-US" altLang="zh-TW" sz="1800" u="none" strike="noStrike" baseline="0" dirty="0" smtClean="0">
                          <a:effectLst/>
                        </a:rPr>
                        <a:t> and end at the same station?</a:t>
                      </a:r>
                      <a:endParaRPr lang="en-US" altLang="zh-TW" sz="1800" b="0" i="0" u="none" strike="noStrike" dirty="0" smtClean="0">
                        <a:solidFill>
                          <a:srgbClr val="000000"/>
                        </a:solidFill>
                        <a:effectLst/>
                        <a:latin typeface="新細明體" panose="02020500000000000000" pitchFamily="18" charset="-120"/>
                        <a:ea typeface="+mn-ea"/>
                      </a:endParaRPr>
                    </a:p>
                  </a:txBody>
                  <a:tcPr/>
                </a:tc>
                <a:tc hMerge="1">
                  <a:txBody>
                    <a:bodyPr/>
                    <a:lstStyle/>
                    <a:p>
                      <a:endParaRPr lang="zh-TW" altLang="en-US" dirty="0"/>
                    </a:p>
                  </a:txBody>
                  <a:tcPr/>
                </a:tc>
                <a:extLst>
                  <a:ext uri="{0D108BD9-81ED-4DB2-BD59-A6C34878D82A}">
                    <a16:rowId xmlns:a16="http://schemas.microsoft.com/office/drawing/2014/main" val="2688536557"/>
                  </a:ext>
                </a:extLst>
              </a:tr>
              <a:tr h="370840">
                <a:tc>
                  <a:txBody>
                    <a:bodyPr/>
                    <a:lstStyle/>
                    <a:p>
                      <a:pPr algn="l" fontAlgn="ctr"/>
                      <a:r>
                        <a:rPr lang="en-US" sz="2000" u="none" strike="noStrike" dirty="0" err="1">
                          <a:effectLst/>
                        </a:rPr>
                        <a:t>landmarkid</a:t>
                      </a:r>
                      <a:endParaRPr lang="en-US"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solidFill>
                      <a:srgbClr val="5B9BD5"/>
                    </a:solidFill>
                  </a:tcPr>
                </a:tc>
                <a:tc>
                  <a:txBody>
                    <a:bodyPr/>
                    <a:lstStyle/>
                    <a:p>
                      <a:pPr algn="l" fontAlgn="ctr"/>
                      <a:r>
                        <a:rPr lang="en-US" sz="2000" u="none" strike="noStrike" dirty="0" smtClean="0">
                          <a:effectLst/>
                        </a:rPr>
                        <a:t>Station name</a:t>
                      </a:r>
                      <a:endParaRPr lang="en-US"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solidFill>
                      <a:srgbClr val="5B9BD5"/>
                    </a:solidFill>
                  </a:tcPr>
                </a:tc>
                <a:extLst>
                  <a:ext uri="{0D108BD9-81ED-4DB2-BD59-A6C34878D82A}">
                    <a16:rowId xmlns:a16="http://schemas.microsoft.com/office/drawing/2014/main" val="1826478254"/>
                  </a:ext>
                </a:extLst>
              </a:tr>
              <a:tr h="370840">
                <a:tc>
                  <a:txBody>
                    <a:bodyPr/>
                    <a:lstStyle/>
                    <a:p>
                      <a:pPr algn="r" fontAlgn="ctr"/>
                      <a:r>
                        <a:rPr lang="en-US" altLang="zh-TW" sz="2000" u="none" strike="noStrike" dirty="0">
                          <a:effectLst/>
                        </a:rPr>
                        <a:t>23</a:t>
                      </a:r>
                      <a:endParaRPr lang="en-US" altLang="zh-TW"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l" fontAlgn="ctr"/>
                      <a:r>
                        <a:rPr lang="en-US" sz="2000" u="none" strike="noStrike" dirty="0">
                          <a:effectLst/>
                        </a:rPr>
                        <a:t>San Mateo County Center</a:t>
                      </a:r>
                      <a:endParaRPr lang="en-US"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558071788"/>
                  </a:ext>
                </a:extLst>
              </a:tr>
              <a:tr h="370840">
                <a:tc>
                  <a:txBody>
                    <a:bodyPr/>
                    <a:lstStyle/>
                    <a:p>
                      <a:pPr algn="r" fontAlgn="ctr"/>
                      <a:r>
                        <a:rPr lang="en-US" altLang="zh-TW" sz="2000" u="none" strike="noStrike" dirty="0">
                          <a:effectLst/>
                        </a:rPr>
                        <a:t>35</a:t>
                      </a:r>
                      <a:endParaRPr lang="en-US" altLang="zh-TW"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l" fontAlgn="ctr"/>
                      <a:r>
                        <a:rPr lang="en-US" sz="2000" u="none" strike="noStrike" dirty="0">
                          <a:effectLst/>
                        </a:rPr>
                        <a:t>University and Emerson</a:t>
                      </a:r>
                      <a:endParaRPr lang="en-US"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1685168631"/>
                  </a:ext>
                </a:extLst>
              </a:tr>
              <a:tr h="370840">
                <a:tc>
                  <a:txBody>
                    <a:bodyPr/>
                    <a:lstStyle/>
                    <a:p>
                      <a:pPr algn="r" fontAlgn="ctr"/>
                      <a:r>
                        <a:rPr lang="en-US" altLang="zh-TW" sz="2000" u="none" strike="noStrike" dirty="0">
                          <a:effectLst/>
                        </a:rPr>
                        <a:t>88</a:t>
                      </a:r>
                      <a:endParaRPr lang="en-US" altLang="zh-TW"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l" fontAlgn="ctr"/>
                      <a:r>
                        <a:rPr lang="en-US" sz="2000" u="none" strike="noStrike" dirty="0">
                          <a:effectLst/>
                        </a:rPr>
                        <a:t>5th S. at E. San Salvador St</a:t>
                      </a:r>
                      <a:endParaRPr lang="en-US"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3971716431"/>
                  </a:ext>
                </a:extLst>
              </a:tr>
            </a:tbl>
          </a:graphicData>
        </a:graphic>
      </p:graphicFrame>
      <p:sp>
        <p:nvSpPr>
          <p:cNvPr id="24" name="矩形 23"/>
          <p:cNvSpPr/>
          <p:nvPr/>
        </p:nvSpPr>
        <p:spPr>
          <a:xfrm>
            <a:off x="925830" y="3529314"/>
            <a:ext cx="5123180" cy="707886"/>
          </a:xfrm>
          <a:prstGeom prst="rect">
            <a:avLst/>
          </a:prstGeom>
        </p:spPr>
        <p:txBody>
          <a:bodyPr wrap="square">
            <a:spAutoFit/>
          </a:bodyPr>
          <a:lstStyle/>
          <a:p>
            <a:r>
              <a:rPr lang="en-US" altLang="zh-TW" sz="2000" dirty="0" smtClean="0">
                <a:solidFill>
                  <a:schemeClr val="accent2"/>
                </a:solidFill>
              </a:rPr>
              <a:t>It may because these stations close to stations</a:t>
            </a:r>
          </a:p>
          <a:p>
            <a:r>
              <a:rPr lang="en-US" altLang="zh-TW" sz="2000" dirty="0" smtClean="0">
                <a:solidFill>
                  <a:schemeClr val="accent2"/>
                </a:solidFill>
              </a:rPr>
              <a:t>that are highly insufficient. </a:t>
            </a:r>
            <a:endParaRPr lang="en-US" altLang="zh-TW" sz="2000" dirty="0">
              <a:solidFill>
                <a:schemeClr val="accent2"/>
              </a:solidFill>
            </a:endParaRPr>
          </a:p>
        </p:txBody>
      </p:sp>
      <p:sp>
        <p:nvSpPr>
          <p:cNvPr id="25" name="矩形 24"/>
          <p:cNvSpPr/>
          <p:nvPr/>
        </p:nvSpPr>
        <p:spPr>
          <a:xfrm>
            <a:off x="875071" y="4371032"/>
            <a:ext cx="10680065" cy="1200329"/>
          </a:xfrm>
          <a:prstGeom prst="rect">
            <a:avLst/>
          </a:prstGeom>
        </p:spPr>
        <p:txBody>
          <a:bodyPr wrap="square">
            <a:spAutoFit/>
          </a:bodyPr>
          <a:lstStyle/>
          <a:p>
            <a:pPr>
              <a:lnSpc>
                <a:spcPct val="100000"/>
              </a:lnSpc>
            </a:pPr>
            <a:r>
              <a:rPr lang="en-US" altLang="zh-TW" sz="2400" dirty="0" smtClean="0"/>
              <a:t>In the future, we can consider building more bike station near these area.</a:t>
            </a:r>
          </a:p>
          <a:p>
            <a:pPr>
              <a:lnSpc>
                <a:spcPct val="100000"/>
              </a:lnSpc>
            </a:pPr>
            <a:r>
              <a:rPr lang="en-US" altLang="zh-TW" sz="2400" dirty="0" smtClean="0"/>
              <a:t>People may feel inconvenient because they need to return to their origin station because they didn’t find a better place around to return.</a:t>
            </a:r>
          </a:p>
        </p:txBody>
      </p:sp>
      <p:sp>
        <p:nvSpPr>
          <p:cNvPr id="2" name="左-右雙向箭號 1"/>
          <p:cNvSpPr/>
          <p:nvPr/>
        </p:nvSpPr>
        <p:spPr>
          <a:xfrm>
            <a:off x="5551211" y="1981132"/>
            <a:ext cx="754586" cy="5126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346273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3959</TotalTime>
  <Words>1694</Words>
  <Application>Microsoft Office PowerPoint</Application>
  <PresentationFormat>寬螢幕</PresentationFormat>
  <Paragraphs>250</Paragraphs>
  <Slides>10</Slides>
  <Notes>9</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10</vt:i4>
      </vt:variant>
    </vt:vector>
  </HeadingPairs>
  <TitlesOfParts>
    <vt:vector size="16" baseType="lpstr">
      <vt:lpstr>新細明體</vt:lpstr>
      <vt:lpstr>Arial</vt:lpstr>
      <vt:lpstr>Calibri</vt:lpstr>
      <vt:lpstr>Calibri Light</vt:lpstr>
      <vt:lpstr>Cambria Math</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卓亞萱</dc:creator>
  <cp:lastModifiedBy>卓亞萱</cp:lastModifiedBy>
  <cp:revision>99</cp:revision>
  <dcterms:created xsi:type="dcterms:W3CDTF">2017-08-05T22:23:27Z</dcterms:created>
  <dcterms:modified xsi:type="dcterms:W3CDTF">2017-10-03T20:35:44Z</dcterms:modified>
</cp:coreProperties>
</file>